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648" r:id="rId2"/>
  </p:sldMasterIdLst>
  <p:notesMasterIdLst>
    <p:notesMasterId r:id="rId13"/>
  </p:notesMasterIdLst>
  <p:sldIdLst>
    <p:sldId id="257" r:id="rId3"/>
    <p:sldId id="258" r:id="rId4"/>
    <p:sldId id="259" r:id="rId5"/>
    <p:sldId id="260" r:id="rId6"/>
    <p:sldId id="263" r:id="rId7"/>
    <p:sldId id="265" r:id="rId8"/>
    <p:sldId id="261" r:id="rId9"/>
    <p:sldId id="267" r:id="rId10"/>
    <p:sldId id="264"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2839" autoAdjust="0"/>
  </p:normalViewPr>
  <p:slideViewPr>
    <p:cSldViewPr snapToGrid="0">
      <p:cViewPr>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Serine in Species Y</a:t>
            </a:r>
          </a:p>
        </c:rich>
      </c:tx>
      <c:layout>
        <c:manualLayout>
          <c:xMode val="edge"/>
          <c:yMode val="edge"/>
          <c:x val="0.36038828872026968"/>
          <c:y val="3.04583989034976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83551216767065"/>
          <c:y val="0.12492263821949133"/>
          <c:w val="0.49617420442856075"/>
          <c:h val="0.72725188727929968"/>
        </c:manualLayout>
      </c:layout>
      <c:pieChart>
        <c:varyColors val="1"/>
        <c:ser>
          <c:idx val="0"/>
          <c:order val="0"/>
          <c:tx>
            <c:strRef>
              <c:f>Sheet1!$B$1</c:f>
              <c:strCache>
                <c:ptCount val="1"/>
                <c:pt idx="0">
                  <c:v>Serine in Species 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FE-4196-AF9E-9477EB2015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FE-4196-AF9E-9477EB20156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FE-4196-AF9E-9477EB20156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FE-4196-AF9E-9477EB20156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AFE-4196-AF9E-9477EB20156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AFE-4196-AF9E-9477EB201569}"/>
              </c:ext>
            </c:extLst>
          </c:dPt>
          <c:cat>
            <c:strRef>
              <c:f>Sheet1!$A$2:$A$7</c:f>
              <c:strCache>
                <c:ptCount val="6"/>
                <c:pt idx="0">
                  <c:v>TCT</c:v>
                </c:pt>
                <c:pt idx="1">
                  <c:v>TCC</c:v>
                </c:pt>
                <c:pt idx="2">
                  <c:v>TCA</c:v>
                </c:pt>
                <c:pt idx="3">
                  <c:v>TCG</c:v>
                </c:pt>
                <c:pt idx="4">
                  <c:v>AGT</c:v>
                </c:pt>
                <c:pt idx="5">
                  <c:v>AGC</c:v>
                </c:pt>
              </c:strCache>
            </c:strRef>
          </c:cat>
          <c:val>
            <c:numRef>
              <c:f>Sheet1!$B$2:$B$7</c:f>
              <c:numCache>
                <c:formatCode>General</c:formatCode>
                <c:ptCount val="6"/>
                <c:pt idx="0">
                  <c:v>4</c:v>
                </c:pt>
                <c:pt idx="1">
                  <c:v>1</c:v>
                </c:pt>
                <c:pt idx="2">
                  <c:v>2</c:v>
                </c:pt>
                <c:pt idx="3">
                  <c:v>0.5</c:v>
                </c:pt>
                <c:pt idx="4">
                  <c:v>10</c:v>
                </c:pt>
                <c:pt idx="5">
                  <c:v>2</c:v>
                </c:pt>
              </c:numCache>
            </c:numRef>
          </c:val>
          <c:extLst>
            <c:ext xmlns:c16="http://schemas.microsoft.com/office/drawing/2014/chart" uri="{C3380CC4-5D6E-409C-BE32-E72D297353CC}">
              <c16:uniqueId val="{00000000-A0AA-4B2F-B10B-648E5B8B96E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0786980446772694"/>
          <c:y val="0.8642978399718918"/>
          <c:w val="0.42005022694842192"/>
          <c:h val="5.19415630434895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Serine in Species X</a:t>
            </a:r>
          </a:p>
        </c:rich>
      </c:tx>
      <c:layout>
        <c:manualLayout>
          <c:xMode val="edge"/>
          <c:yMode val="edge"/>
          <c:x val="0.31426400272788252"/>
          <c:y val="2.11665137974003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Serine in Species 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31-4D4D-936C-6724A51A61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31-4D4D-936C-6724A51A61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31-4D4D-936C-6724A51A61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31-4D4D-936C-6724A51A61B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31-4D4D-936C-6724A51A61B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31-4D4D-936C-6724A51A61B8}"/>
              </c:ext>
            </c:extLst>
          </c:dPt>
          <c:cat>
            <c:strRef>
              <c:f>Sheet1!$A$2:$A$7</c:f>
              <c:strCache>
                <c:ptCount val="6"/>
                <c:pt idx="0">
                  <c:v>TCT</c:v>
                </c:pt>
                <c:pt idx="1">
                  <c:v>TCC</c:v>
                </c:pt>
                <c:pt idx="2">
                  <c:v>TCA</c:v>
                </c:pt>
                <c:pt idx="3">
                  <c:v>TCG</c:v>
                </c:pt>
                <c:pt idx="4">
                  <c:v>AGT</c:v>
                </c:pt>
                <c:pt idx="5">
                  <c:v>AGC</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EBFB-44F5-8839-F8CA2DB7B9F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37A54-5AE6-481D-84C2-32FFEFAA2EC5}"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ECFC7-D633-4971-8BE6-C2A1CA8039E7}" type="slidenum">
              <a:rPr lang="en-US" smtClean="0"/>
              <a:t>‹#›</a:t>
            </a:fld>
            <a:endParaRPr lang="en-US"/>
          </a:p>
        </p:txBody>
      </p:sp>
    </p:spTree>
    <p:extLst>
      <p:ext uri="{BB962C8B-B14F-4D97-AF65-F5344CB8AC3E}">
        <p14:creationId xmlns:p14="http://schemas.microsoft.com/office/powerpoint/2010/main" val="155744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200" b="1" kern="1200" dirty="0">
                <a:solidFill>
                  <a:schemeClr val="tx1"/>
                </a:solidFill>
                <a:effectLst/>
                <a:latin typeface="+mn-lt"/>
                <a:ea typeface="+mn-ea"/>
                <a:cs typeface="+mn-cs"/>
              </a:rPr>
              <a:t>Hi!</a:t>
            </a:r>
          </a:p>
          <a:p>
            <a:pPr defTabSz="932871">
              <a:defRPr/>
            </a:pPr>
            <a:r>
              <a:rPr lang="en-US" sz="1200" b="1" kern="1200" dirty="0">
                <a:solidFill>
                  <a:schemeClr val="tx1"/>
                </a:solidFill>
                <a:effectLst/>
                <a:latin typeface="+mn-lt"/>
                <a:ea typeface="+mn-ea"/>
                <a:cs typeface="+mn-cs"/>
              </a:rPr>
              <a:t>I’m going to present some of the work I’ve been doing, focused on how biophysical protein dynamics impact molecular evolution.</a:t>
            </a:r>
            <a:endParaRPr lang="en-US" dirty="0"/>
          </a:p>
        </p:txBody>
      </p:sp>
      <p:sp>
        <p:nvSpPr>
          <p:cNvPr id="4" name="Slide Number Placeholder 3"/>
          <p:cNvSpPr>
            <a:spLocks noGrp="1"/>
          </p:cNvSpPr>
          <p:nvPr>
            <p:ph type="sldNum" sz="quarter" idx="5"/>
          </p:nvPr>
        </p:nvSpPr>
        <p:spPr/>
        <p:txBody>
          <a:bodyPr/>
          <a:lstStyle/>
          <a:p>
            <a:fld id="{05414E0A-4B94-42FB-98B8-5735088F0506}" type="slidenum">
              <a:rPr lang="en-US" smtClean="0"/>
              <a:t>1</a:t>
            </a:fld>
            <a:endParaRPr lang="en-US"/>
          </a:p>
        </p:txBody>
      </p:sp>
    </p:spTree>
    <p:extLst>
      <p:ext uri="{BB962C8B-B14F-4D97-AF65-F5344CB8AC3E}">
        <p14:creationId xmlns:p14="http://schemas.microsoft.com/office/powerpoint/2010/main" val="164948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Most of my work in the Masel lab has focused on protein structural disorder, or proteins’ general degree of </a:t>
            </a:r>
            <a:r>
              <a:rPr lang="en-US" sz="1200" b="1" kern="1200" dirty="0" err="1">
                <a:solidFill>
                  <a:schemeClr val="tx1"/>
                </a:solidFill>
                <a:effectLst/>
                <a:latin typeface="+mn-lt"/>
                <a:ea typeface="+mn-ea"/>
                <a:cs typeface="+mn-cs"/>
              </a:rPr>
              <a:t>tanglyness</a:t>
            </a:r>
            <a:r>
              <a:rPr lang="en-US" sz="1200" b="1" kern="1200" dirty="0">
                <a:solidFill>
                  <a:schemeClr val="tx1"/>
                </a:solidFill>
                <a:effectLst/>
                <a:latin typeface="+mn-lt"/>
                <a:ea typeface="+mn-ea"/>
                <a:cs typeface="+mn-cs"/>
              </a:rPr>
              <a:t> verses clear structure.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general, protein structural disorder helps avoid clumping, but also impedes the efficacy of protein folding.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balance between these two selective pressures might vary among species due to differences between species’ ability to get rid of harmful mutations - which I refer to as a species’ adaptedness.</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A4077C-F39F-4353-8C8D-0F88EF2ECC80}" type="slidenum">
              <a:rPr lang="en-US" smtClean="0"/>
              <a:t>2</a:t>
            </a:fld>
            <a:endParaRPr lang="en-US"/>
          </a:p>
        </p:txBody>
      </p:sp>
    </p:spTree>
    <p:extLst>
      <p:ext uri="{BB962C8B-B14F-4D97-AF65-F5344CB8AC3E}">
        <p14:creationId xmlns:p14="http://schemas.microsoft.com/office/powerpoint/2010/main" val="161033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Past work in the Masel lab suggests that protein domains (the evolutionary LEGO bricks of proteins) become more structurally ordered with age. The burning question is: why? Shouldn’t disorder generally be more deleterious, and be selected against over time?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Measuring “selection” across timescales by itself is difficult, so for now, I’ve been working to answer the question: just how does selection act on protein disorder, looking specifically at modern vertebrate species?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approach any of this, I had to figure out how to quantify two things: individual species’ adaptedness, and the general level of domain disorder in individual species-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414E0A-4B94-42FB-98B8-5735088F0506}" type="slidenum">
              <a:rPr lang="en-US" smtClean="0"/>
              <a:t>3</a:t>
            </a:fld>
            <a:endParaRPr lang="en-US"/>
          </a:p>
        </p:txBody>
      </p:sp>
    </p:spTree>
    <p:extLst>
      <p:ext uri="{BB962C8B-B14F-4D97-AF65-F5344CB8AC3E}">
        <p14:creationId xmlns:p14="http://schemas.microsoft.com/office/powerpoint/2010/main" val="183389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First: I needed to come up with a way to measure species’ adaptedness. Fortunately, “adaptedness” is reflected in patterns of synonymous codon usage, or in the preferences of using one codon to code for an amino acid over others.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example, there are six codons that, when translated, create the amino acid serine. In a species that isn’t particularly choosy, the six codons are used at roughly equal frequencies, whereas in a more adapted species, there are clear preferences of a particular codon or codons for making serine.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are existing metrics that quantify effectiveness of selection, such as Effective Number of Codons and Codon Adaptation Index, but they’re all designed for comparison of adaptation between genes within the same genome.</a:t>
            </a:r>
            <a:endParaRPr lang="en-US" sz="1200" kern="1200" dirty="0">
              <a:solidFill>
                <a:schemeClr val="tx1"/>
              </a:solidFill>
              <a:effectLst/>
              <a:latin typeface="+mn-lt"/>
              <a:ea typeface="+mn-ea"/>
              <a:cs typeface="+mn-cs"/>
            </a:endParaRPr>
          </a:p>
          <a:p>
            <a:pPr fontAlgn="base"/>
            <a:endParaRPr lang="en-US" dirty="0"/>
          </a:p>
        </p:txBody>
      </p:sp>
      <p:sp>
        <p:nvSpPr>
          <p:cNvPr id="4" name="Slide Number Placeholder 3"/>
          <p:cNvSpPr>
            <a:spLocks noGrp="1"/>
          </p:cNvSpPr>
          <p:nvPr>
            <p:ph type="sldNum" sz="quarter" idx="5"/>
          </p:nvPr>
        </p:nvSpPr>
        <p:spPr/>
        <p:txBody>
          <a:bodyPr/>
          <a:lstStyle/>
          <a:p>
            <a:fld id="{90A4077C-F39F-4353-8C8D-0F88EF2ECC80}" type="slidenum">
              <a:rPr lang="en-US" smtClean="0"/>
              <a:t>4</a:t>
            </a:fld>
            <a:endParaRPr lang="en-US"/>
          </a:p>
        </p:txBody>
      </p:sp>
    </p:spTree>
    <p:extLst>
      <p:ext uri="{BB962C8B-B14F-4D97-AF65-F5344CB8AC3E}">
        <p14:creationId xmlns:p14="http://schemas.microsoft.com/office/powerpoint/2010/main" val="246732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developed a new metric, Codon Adaptation Index of Species (CAIS). Like the other metrics, CAIS measures synonymous codon usage from gene-coding sequences, but really what makes it novel is that it’s corrected for total genomic GC content, and amino acid composition. These two corrections make CAIS values comparable across species, not just within.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42BB43-9B1E-4174-B86E-633709CCCA21}" type="slidenum">
              <a:rPr lang="en-US" smtClean="0"/>
              <a:t>5</a:t>
            </a:fld>
            <a:endParaRPr lang="en-US"/>
          </a:p>
        </p:txBody>
      </p:sp>
    </p:spTree>
    <p:extLst>
      <p:ext uri="{BB962C8B-B14F-4D97-AF65-F5344CB8AC3E}">
        <p14:creationId xmlns:p14="http://schemas.microsoft.com/office/powerpoint/2010/main" val="64946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 previous metric has been able to capture the fundamental prediction from theoretical population genetics that more effectively selective species have smaller body size. For the first time, CAIS caught this relationship in vertebrates, a dataset with notoriously weak codon adaptation. </a:t>
            </a:r>
            <a:endParaRPr lang="en-US" sz="1200" kern="1200" dirty="0">
              <a:solidFill>
                <a:schemeClr val="tx1"/>
              </a:solidFill>
              <a:effectLst/>
              <a:latin typeface="+mn-lt"/>
              <a:ea typeface="+mn-ea"/>
              <a:cs typeface="+mn-cs"/>
            </a:endParaRPr>
          </a:p>
          <a:p>
            <a:pPr fontAlgn="base"/>
            <a:endParaRPr lang="en-US" dirty="0"/>
          </a:p>
        </p:txBody>
      </p:sp>
      <p:sp>
        <p:nvSpPr>
          <p:cNvPr id="4" name="Slide Number Placeholder 3"/>
          <p:cNvSpPr>
            <a:spLocks noGrp="1"/>
          </p:cNvSpPr>
          <p:nvPr>
            <p:ph type="sldNum" sz="quarter" idx="5"/>
          </p:nvPr>
        </p:nvSpPr>
        <p:spPr/>
        <p:txBody>
          <a:bodyPr/>
          <a:lstStyle/>
          <a:p>
            <a:fld id="{90A4077C-F39F-4353-8C8D-0F88EF2ECC80}" type="slidenum">
              <a:rPr lang="en-US" smtClean="0"/>
              <a:t>6</a:t>
            </a:fld>
            <a:endParaRPr lang="en-US"/>
          </a:p>
        </p:txBody>
      </p:sp>
    </p:spTree>
    <p:extLst>
      <p:ext uri="{BB962C8B-B14F-4D97-AF65-F5344CB8AC3E}">
        <p14:creationId xmlns:p14="http://schemas.microsoft.com/office/powerpoint/2010/main" val="60130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Moving on to quantifying </a:t>
            </a:r>
            <a:r>
              <a:rPr lang="en-US" sz="1200" b="1" kern="1200" dirty="0" err="1">
                <a:solidFill>
                  <a:schemeClr val="tx1"/>
                </a:solidFill>
                <a:effectLst/>
                <a:latin typeface="+mn-lt"/>
                <a:ea typeface="+mn-ea"/>
                <a:cs typeface="+mn-cs"/>
              </a:rPr>
              <a:t>tanglyness</a:t>
            </a:r>
            <a:r>
              <a:rPr lang="en-US" sz="1200" b="1" kern="1200" dirty="0">
                <a:solidFill>
                  <a:schemeClr val="tx1"/>
                </a:solidFill>
                <a:effectLst/>
                <a:latin typeface="+mn-lt"/>
                <a:ea typeface="+mn-ea"/>
                <a:cs typeface="+mn-cs"/>
              </a:rPr>
              <a:t>. I couldn’t just take an average of a species’ domain disorder. The whole point of this project is to compare between species, and species all have different protein domain compositions. IE in the illustration, if we imagine different species’ genomes as made up of “chunks” of protein domains of different colors, not all species have the yellow or pink domains present. Averaging across an uneven playing field is flat-out unfair.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other thing is that my conservatively sized dataset has 60 million annotated protein domains across 118 species, so some computational skullduggery was necessary-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get around the computational </a:t>
            </a:r>
            <a:r>
              <a:rPr lang="en-US" sz="1200" b="1" kern="1200" dirty="0" err="1">
                <a:solidFill>
                  <a:schemeClr val="tx1"/>
                </a:solidFill>
                <a:effectLst/>
                <a:latin typeface="+mn-lt"/>
                <a:ea typeface="+mn-ea"/>
                <a:cs typeface="+mn-cs"/>
              </a:rPr>
              <a:t>complexities,I</a:t>
            </a:r>
            <a:r>
              <a:rPr lang="en-US" sz="1200" b="1" kern="1200" dirty="0">
                <a:solidFill>
                  <a:schemeClr val="tx1"/>
                </a:solidFill>
                <a:effectLst/>
                <a:latin typeface="+mn-lt"/>
                <a:ea typeface="+mn-ea"/>
                <a:cs typeface="+mn-cs"/>
              </a:rPr>
              <a:t> used mixed linear models, which fit a model to the relationship between predicted structural disorder and species, except with a random subgrouping parameter, to control for protein domain composition. From this, I could extract species effects on disorder (which are more statistically sound species-wide metrics that are comparable to each other.)</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A4077C-F39F-4353-8C8D-0F88EF2ECC80}" type="slidenum">
              <a:rPr lang="en-US" smtClean="0"/>
              <a:t>7</a:t>
            </a:fld>
            <a:endParaRPr lang="en-US"/>
          </a:p>
        </p:txBody>
      </p:sp>
    </p:spTree>
    <p:extLst>
      <p:ext uri="{BB962C8B-B14F-4D97-AF65-F5344CB8AC3E}">
        <p14:creationId xmlns:p14="http://schemas.microsoft.com/office/powerpoint/2010/main" val="387665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Using CAIS in conjunction with the species effects on disorder, I’ve found that well adapted vertebrate species have protein domains with more structural disorder than poorly adapted species.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indicates that structural disorder is actually favored, contrary to all expectations. Perhaps the possibility of new, more disordered structures is worth the risk of protein dysfunction. I’m currently chasing this line of inquiry down with a cluster of other projects</a:t>
            </a:r>
            <a:endParaRPr lang="en-US" dirty="0"/>
          </a:p>
          <a:p>
            <a:endParaRPr lang="en-US" dirty="0"/>
          </a:p>
        </p:txBody>
      </p:sp>
      <p:sp>
        <p:nvSpPr>
          <p:cNvPr id="4" name="Slide Number Placeholder 3"/>
          <p:cNvSpPr>
            <a:spLocks noGrp="1"/>
          </p:cNvSpPr>
          <p:nvPr>
            <p:ph type="sldNum" sz="quarter" idx="5"/>
          </p:nvPr>
        </p:nvSpPr>
        <p:spPr/>
        <p:txBody>
          <a:bodyPr/>
          <a:lstStyle/>
          <a:p>
            <a:fld id="{90A4077C-F39F-4353-8C8D-0F88EF2ECC80}" type="slidenum">
              <a:rPr lang="en-US" smtClean="0"/>
              <a:t>8</a:t>
            </a:fld>
            <a:endParaRPr lang="en-US"/>
          </a:p>
        </p:txBody>
      </p:sp>
    </p:spTree>
    <p:extLst>
      <p:ext uri="{BB962C8B-B14F-4D97-AF65-F5344CB8AC3E}">
        <p14:creationId xmlns:p14="http://schemas.microsoft.com/office/powerpoint/2010/main" val="107841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I’d like to thank everyone in the Masel Lab for their patience as I battled the lab server, UA HPC for their computation time, and the NASA Space Grant Internship Program for the opportunity to present.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Thank you for listening!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5414E0A-4B94-42FB-98B8-5735088F0506}" type="slidenum">
              <a:rPr lang="en-US" smtClean="0"/>
              <a:t>9</a:t>
            </a:fld>
            <a:endParaRPr lang="en-US"/>
          </a:p>
        </p:txBody>
      </p:sp>
    </p:spTree>
    <p:extLst>
      <p:ext uri="{BB962C8B-B14F-4D97-AF65-F5344CB8AC3E}">
        <p14:creationId xmlns:p14="http://schemas.microsoft.com/office/powerpoint/2010/main" val="342814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D5E10-2F8C-4BBA-985D-293E1BF4F611}"/>
              </a:ext>
            </a:extLst>
          </p:cNvPr>
          <p:cNvSpPr>
            <a:spLocks noGrp="1"/>
          </p:cNvSpPr>
          <p:nvPr>
            <p:ph type="dt" sz="half" idx="10"/>
          </p:nvPr>
        </p:nvSpPr>
        <p:spPr/>
        <p:txBody>
          <a:bodyPr/>
          <a:lstStyle/>
          <a:p>
            <a:fld id="{422C3E1A-A82E-4870-A692-A0BAE54398F0}" type="datetimeFigureOut">
              <a:rPr lang="en-US" smtClean="0"/>
              <a:t>4/2/2021</a:t>
            </a:fld>
            <a:endParaRPr lang="en-US"/>
          </a:p>
        </p:txBody>
      </p:sp>
      <p:sp>
        <p:nvSpPr>
          <p:cNvPr id="3" name="Footer Placeholder 2">
            <a:extLst>
              <a:ext uri="{FF2B5EF4-FFF2-40B4-BE49-F238E27FC236}">
                <a16:creationId xmlns:a16="http://schemas.microsoft.com/office/drawing/2014/main" id="{60095B95-DD8B-4A01-A5F4-FDBA4735D8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96FBDC-8DA6-437A-92EE-3962DEDD4DE1}"/>
              </a:ext>
            </a:extLst>
          </p:cNvPr>
          <p:cNvSpPr>
            <a:spLocks noGrp="1"/>
          </p:cNvSpPr>
          <p:nvPr>
            <p:ph type="sldNum" sz="quarter" idx="12"/>
          </p:nvPr>
        </p:nvSpPr>
        <p:spPr/>
        <p:txBody>
          <a:bodyPr/>
          <a:lstStyle/>
          <a:p>
            <a:fld id="{81104B5F-44B5-4385-9730-A00094F365EA}" type="slidenum">
              <a:rPr lang="en-US" smtClean="0"/>
              <a:t>‹#›</a:t>
            </a:fld>
            <a:endParaRPr lang="en-US"/>
          </a:p>
        </p:txBody>
      </p:sp>
    </p:spTree>
    <p:extLst>
      <p:ext uri="{BB962C8B-B14F-4D97-AF65-F5344CB8AC3E}">
        <p14:creationId xmlns:p14="http://schemas.microsoft.com/office/powerpoint/2010/main" val="74067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D38B-A189-4326-BA9D-39040E8D8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3AE8B-9C4A-42C7-A004-F76BB9043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9318F-17CA-40CD-805A-3F9418669799}"/>
              </a:ext>
            </a:extLst>
          </p:cNvPr>
          <p:cNvSpPr>
            <a:spLocks noGrp="1"/>
          </p:cNvSpPr>
          <p:nvPr>
            <p:ph type="dt" sz="half" idx="10"/>
          </p:nvPr>
        </p:nvSpPr>
        <p:spPr/>
        <p:txBody>
          <a:bodyPr/>
          <a:lstStyle/>
          <a:p>
            <a:fld id="{422C3E1A-A82E-4870-A692-A0BAE54398F0}" type="datetimeFigureOut">
              <a:rPr lang="en-US" smtClean="0"/>
              <a:t>4/2/2021</a:t>
            </a:fld>
            <a:endParaRPr lang="en-US"/>
          </a:p>
        </p:txBody>
      </p:sp>
      <p:sp>
        <p:nvSpPr>
          <p:cNvPr id="5" name="Footer Placeholder 4">
            <a:extLst>
              <a:ext uri="{FF2B5EF4-FFF2-40B4-BE49-F238E27FC236}">
                <a16:creationId xmlns:a16="http://schemas.microsoft.com/office/drawing/2014/main" id="{8F03EB58-EC84-4266-9C5C-8F3468F52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F991D-A90C-44D3-9E39-39A2EA7EA69B}"/>
              </a:ext>
            </a:extLst>
          </p:cNvPr>
          <p:cNvSpPr>
            <a:spLocks noGrp="1"/>
          </p:cNvSpPr>
          <p:nvPr>
            <p:ph type="sldNum" sz="quarter" idx="12"/>
          </p:nvPr>
        </p:nvSpPr>
        <p:spPr/>
        <p:txBody>
          <a:bodyPr/>
          <a:lstStyle/>
          <a:p>
            <a:fld id="{81104B5F-44B5-4385-9730-A00094F365EA}" type="slidenum">
              <a:rPr lang="en-US" smtClean="0"/>
              <a:t>‹#›</a:t>
            </a:fld>
            <a:endParaRPr lang="en-US"/>
          </a:p>
        </p:txBody>
      </p:sp>
    </p:spTree>
    <p:extLst>
      <p:ext uri="{BB962C8B-B14F-4D97-AF65-F5344CB8AC3E}">
        <p14:creationId xmlns:p14="http://schemas.microsoft.com/office/powerpoint/2010/main" val="178152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F625-A43B-4494-BE03-476175BD0D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8140E2-C2A5-49A4-9631-ABB57DCE1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68647-9E3A-485C-AA59-472FA1E38029}"/>
              </a:ext>
            </a:extLst>
          </p:cNvPr>
          <p:cNvSpPr>
            <a:spLocks noGrp="1"/>
          </p:cNvSpPr>
          <p:nvPr>
            <p:ph type="dt" sz="half" idx="10"/>
          </p:nvPr>
        </p:nvSpPr>
        <p:spPr/>
        <p:txBody>
          <a:bodyPr/>
          <a:lstStyle/>
          <a:p>
            <a:fld id="{422C3E1A-A82E-4870-A692-A0BAE54398F0}" type="datetimeFigureOut">
              <a:rPr lang="en-US" smtClean="0"/>
              <a:t>4/2/2021</a:t>
            </a:fld>
            <a:endParaRPr lang="en-US"/>
          </a:p>
        </p:txBody>
      </p:sp>
      <p:sp>
        <p:nvSpPr>
          <p:cNvPr id="5" name="Footer Placeholder 4">
            <a:extLst>
              <a:ext uri="{FF2B5EF4-FFF2-40B4-BE49-F238E27FC236}">
                <a16:creationId xmlns:a16="http://schemas.microsoft.com/office/drawing/2014/main" id="{A2194200-D465-4634-B5AD-692D60A37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00CF4-0221-419C-BBC3-9004F0DF43AA}"/>
              </a:ext>
            </a:extLst>
          </p:cNvPr>
          <p:cNvSpPr>
            <a:spLocks noGrp="1"/>
          </p:cNvSpPr>
          <p:nvPr>
            <p:ph type="sldNum" sz="quarter" idx="12"/>
          </p:nvPr>
        </p:nvSpPr>
        <p:spPr/>
        <p:txBody>
          <a:bodyPr/>
          <a:lstStyle/>
          <a:p>
            <a:fld id="{81104B5F-44B5-4385-9730-A00094F365EA}" type="slidenum">
              <a:rPr lang="en-US" smtClean="0"/>
              <a:t>‹#›</a:t>
            </a:fld>
            <a:endParaRPr lang="en-US"/>
          </a:p>
        </p:txBody>
      </p:sp>
    </p:spTree>
    <p:extLst>
      <p:ext uri="{BB962C8B-B14F-4D97-AF65-F5344CB8AC3E}">
        <p14:creationId xmlns:p14="http://schemas.microsoft.com/office/powerpoint/2010/main" val="83766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913721" y="1"/>
            <a:ext cx="10363200" cy="1103313"/>
          </a:xfrm>
        </p:spPr>
        <p:txBody>
          <a:bodyPr/>
          <a:lstStyle>
            <a:lvl1pPr>
              <a:defRPr sz="2000" baseline="0">
                <a:solidFill>
                  <a:srgbClr val="FFFFFF"/>
                </a:solidFill>
              </a:defRPr>
            </a:lvl1pPr>
          </a:lstStyle>
          <a:p>
            <a:r>
              <a:rPr lang="en-US" dirty="0"/>
              <a:t>SAMPLE HEADER</a:t>
            </a:r>
          </a:p>
        </p:txBody>
      </p:sp>
      <p:sp>
        <p:nvSpPr>
          <p:cNvPr id="8" name="Text Placeholder 2"/>
          <p:cNvSpPr>
            <a:spLocks noGrp="1"/>
          </p:cNvSpPr>
          <p:nvPr>
            <p:ph idx="1"/>
          </p:nvPr>
        </p:nvSpPr>
        <p:spPr>
          <a:xfrm>
            <a:off x="1020590"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6297695" y="2240801"/>
            <a:ext cx="4799019"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4378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62F32-77FA-4FA4-AC49-15EE78C8B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465316-A14A-46EF-85F8-47A184984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34115-FE39-4926-9AAB-FA038DAD9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C3E1A-A82E-4870-A692-A0BAE54398F0}" type="datetimeFigureOut">
              <a:rPr lang="en-US" smtClean="0"/>
              <a:t>4/2/2021</a:t>
            </a:fld>
            <a:endParaRPr lang="en-US"/>
          </a:p>
        </p:txBody>
      </p:sp>
      <p:sp>
        <p:nvSpPr>
          <p:cNvPr id="5" name="Footer Placeholder 4">
            <a:extLst>
              <a:ext uri="{FF2B5EF4-FFF2-40B4-BE49-F238E27FC236}">
                <a16:creationId xmlns:a16="http://schemas.microsoft.com/office/drawing/2014/main" id="{28698165-68B7-40FD-B09F-33DB82A7F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B69E5B-8A86-44CD-AFE7-8C6E01469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04B5F-44B5-4385-9730-A00094F365EA}" type="slidenum">
              <a:rPr lang="en-US" smtClean="0"/>
              <a:t>‹#›</a:t>
            </a:fld>
            <a:endParaRPr lang="en-US"/>
          </a:p>
        </p:txBody>
      </p:sp>
    </p:spTree>
    <p:extLst>
      <p:ext uri="{BB962C8B-B14F-4D97-AF65-F5344CB8AC3E}">
        <p14:creationId xmlns:p14="http://schemas.microsoft.com/office/powerpoint/2010/main" val="337799533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A4FB5-2A79-4C90-843B-EB2D178C9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74FBFA-35DE-4EF8-9683-23309F4B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BC67C-E692-475F-B559-68E2FD2DA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1F138-2FB5-4FFB-844A-893B0074D0DD}" type="datetimeFigureOut">
              <a:rPr lang="en-US" smtClean="0"/>
              <a:t>4/2/2021</a:t>
            </a:fld>
            <a:endParaRPr lang="en-US"/>
          </a:p>
        </p:txBody>
      </p:sp>
      <p:sp>
        <p:nvSpPr>
          <p:cNvPr id="5" name="Footer Placeholder 4">
            <a:extLst>
              <a:ext uri="{FF2B5EF4-FFF2-40B4-BE49-F238E27FC236}">
                <a16:creationId xmlns:a16="http://schemas.microsoft.com/office/drawing/2014/main" id="{5E75EA16-BDEB-4079-AF07-E58BF62363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D12FCF-845D-4B85-9304-3E80839B9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D8B9A-30F7-4359-9CA2-2B90950DBDDE}" type="slidenum">
              <a:rPr lang="en-US" smtClean="0"/>
              <a:t>‹#›</a:t>
            </a:fld>
            <a:endParaRPr lang="en-US"/>
          </a:p>
        </p:txBody>
      </p:sp>
    </p:spTree>
    <p:extLst>
      <p:ext uri="{BB962C8B-B14F-4D97-AF65-F5344CB8AC3E}">
        <p14:creationId xmlns:p14="http://schemas.microsoft.com/office/powerpoint/2010/main" val="2562629244"/>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oi.org/10.1101/2020.10.15.34131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12"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0558-780F-4487-9816-D459A4EFFACC}"/>
              </a:ext>
            </a:extLst>
          </p:cNvPr>
          <p:cNvSpPr>
            <a:spLocks noGrp="1"/>
          </p:cNvSpPr>
          <p:nvPr>
            <p:ph type="ctrTitle"/>
          </p:nvPr>
        </p:nvSpPr>
        <p:spPr>
          <a:xfrm>
            <a:off x="1344967" y="1334193"/>
            <a:ext cx="9502066" cy="2387600"/>
          </a:xfrm>
          <a:ln w="57150">
            <a:solidFill>
              <a:schemeClr val="tx1"/>
            </a:solidFill>
          </a:ln>
        </p:spPr>
        <p:txBody>
          <a:bodyPr>
            <a:normAutofit fontScale="90000"/>
          </a:bodyPr>
          <a:lstStyle/>
          <a:p>
            <a:r>
              <a:rPr lang="en-US" b="1" dirty="0"/>
              <a:t>More adapted species have higher disorder </a:t>
            </a:r>
            <a:br>
              <a:rPr lang="en-US" b="1" dirty="0"/>
            </a:br>
            <a:r>
              <a:rPr lang="en-US" b="1" dirty="0"/>
              <a:t>in vertebrate protein domains </a:t>
            </a:r>
          </a:p>
        </p:txBody>
      </p:sp>
      <p:sp>
        <p:nvSpPr>
          <p:cNvPr id="3" name="Subtitle 2">
            <a:extLst>
              <a:ext uri="{FF2B5EF4-FFF2-40B4-BE49-F238E27FC236}">
                <a16:creationId xmlns:a16="http://schemas.microsoft.com/office/drawing/2014/main" id="{9A77F14D-39DA-40F3-B16A-8B936813A44F}"/>
              </a:ext>
            </a:extLst>
          </p:cNvPr>
          <p:cNvSpPr>
            <a:spLocks noGrp="1"/>
          </p:cNvSpPr>
          <p:nvPr>
            <p:ph type="subTitle" idx="1"/>
          </p:nvPr>
        </p:nvSpPr>
        <p:spPr>
          <a:xfrm>
            <a:off x="1524000" y="4409906"/>
            <a:ext cx="9144000" cy="1655762"/>
          </a:xfrm>
        </p:spPr>
        <p:txBody>
          <a:bodyPr/>
          <a:lstStyle/>
          <a:p>
            <a:r>
              <a:rPr lang="en-US" dirty="0">
                <a:solidFill>
                  <a:srgbClr val="C00000"/>
                </a:solidFill>
                <a:latin typeface="Verdana" panose="020B0604030504040204" pitchFamily="34" charset="0"/>
                <a:ea typeface="Verdana" panose="020B0604030504040204" pitchFamily="34" charset="0"/>
              </a:rPr>
              <a:t>NASA Space Grant Symposium 2021</a:t>
            </a:r>
          </a:p>
          <a:p>
            <a:r>
              <a:rPr lang="en-US" dirty="0">
                <a:solidFill>
                  <a:srgbClr val="C00000"/>
                </a:solidFill>
                <a:latin typeface="Verdana" panose="020B0604030504040204" pitchFamily="34" charset="0"/>
                <a:ea typeface="Verdana" panose="020B0604030504040204" pitchFamily="34" charset="0"/>
              </a:rPr>
              <a:t>Catherine Weibel</a:t>
            </a:r>
          </a:p>
          <a:p>
            <a:r>
              <a:rPr lang="en-US" dirty="0" err="1">
                <a:solidFill>
                  <a:srgbClr val="C00000"/>
                </a:solidFill>
                <a:latin typeface="Verdana" panose="020B0604030504040204" pitchFamily="34" charset="0"/>
                <a:ea typeface="Verdana" panose="020B0604030504040204" pitchFamily="34" charset="0"/>
              </a:rPr>
              <a:t>Masel</a:t>
            </a:r>
            <a:r>
              <a:rPr lang="en-US" dirty="0">
                <a:solidFill>
                  <a:srgbClr val="C00000"/>
                </a:solidFill>
                <a:latin typeface="Verdana" panose="020B0604030504040204" pitchFamily="34" charset="0"/>
                <a:ea typeface="Verdana" panose="020B0604030504040204" pitchFamily="34" charset="0"/>
              </a:rPr>
              <a:t> Lab</a:t>
            </a:r>
          </a:p>
          <a:p>
            <a:endParaRPr lang="en-US" dirty="0"/>
          </a:p>
        </p:txBody>
      </p:sp>
      <p:pic>
        <p:nvPicPr>
          <p:cNvPr id="4" name="Picture 2" descr="Image result for UA logo">
            <a:extLst>
              <a:ext uri="{FF2B5EF4-FFF2-40B4-BE49-F238E27FC236}">
                <a16:creationId xmlns:a16="http://schemas.microsoft.com/office/drawing/2014/main" id="{0C6D750D-21E1-43EB-B2BE-98DA4E5F6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34" y="5603893"/>
            <a:ext cx="1005166" cy="923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Arizona Space Grant Consortium Logo Repository | Arizona Space Grant  Consortium">
            <a:extLst>
              <a:ext uri="{FF2B5EF4-FFF2-40B4-BE49-F238E27FC236}">
                <a16:creationId xmlns:a16="http://schemas.microsoft.com/office/drawing/2014/main" id="{7A747B9A-A2FC-47C7-AE8F-2EB538E24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7033" y="5353401"/>
            <a:ext cx="919053" cy="142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9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 cloud&#10;&#10;Description automatically generated">
            <a:extLst>
              <a:ext uri="{FF2B5EF4-FFF2-40B4-BE49-F238E27FC236}">
                <a16:creationId xmlns:a16="http://schemas.microsoft.com/office/drawing/2014/main" id="{91222110-AFCE-4280-AD17-98422283E49D}"/>
              </a:ext>
            </a:extLst>
          </p:cNvPr>
          <p:cNvPicPr>
            <a:picLocks noChangeAspect="1"/>
          </p:cNvPicPr>
          <p:nvPr/>
        </p:nvPicPr>
        <p:blipFill rotWithShape="1">
          <a:blip r:embed="rId2">
            <a:extLst>
              <a:ext uri="{28A0092B-C50C-407E-A947-70E740481C1C}">
                <a14:useLocalDpi xmlns:a14="http://schemas.microsoft.com/office/drawing/2010/main" val="0"/>
              </a:ext>
            </a:extLst>
          </a:blip>
          <a:srcRect l="4622" t="5955" r="4554" b="6020"/>
          <a:stretch/>
        </p:blipFill>
        <p:spPr>
          <a:xfrm>
            <a:off x="0" y="-3834"/>
            <a:ext cx="12191999" cy="6861833"/>
          </a:xfrm>
          <a:prstGeom prst="rect">
            <a:avLst/>
          </a:prstGeom>
        </p:spPr>
      </p:pic>
      <p:sp>
        <p:nvSpPr>
          <p:cNvPr id="4" name="TextBox 3">
            <a:extLst>
              <a:ext uri="{FF2B5EF4-FFF2-40B4-BE49-F238E27FC236}">
                <a16:creationId xmlns:a16="http://schemas.microsoft.com/office/drawing/2014/main" id="{B3A70CF1-D175-44FF-A993-DC35924C9CD8}"/>
              </a:ext>
            </a:extLst>
          </p:cNvPr>
          <p:cNvSpPr txBox="1"/>
          <p:nvPr/>
        </p:nvSpPr>
        <p:spPr>
          <a:xfrm>
            <a:off x="2043342" y="2352583"/>
            <a:ext cx="8105313" cy="1200329"/>
          </a:xfrm>
          <a:prstGeom prst="rect">
            <a:avLst/>
          </a:prstGeom>
          <a:solidFill>
            <a:schemeClr val="bg1"/>
          </a:solidFill>
        </p:spPr>
        <p:txBody>
          <a:bodyPr wrap="square" rtlCol="0">
            <a:spAutoFit/>
          </a:bodyPr>
          <a:lstStyle/>
          <a:p>
            <a:pPr algn="ctr"/>
            <a:r>
              <a:rPr lang="en-US" sz="7200" dirty="0"/>
              <a:t>THANK YOU</a:t>
            </a:r>
          </a:p>
        </p:txBody>
      </p:sp>
    </p:spTree>
    <p:extLst>
      <p:ext uri="{BB962C8B-B14F-4D97-AF65-F5344CB8AC3E}">
        <p14:creationId xmlns:p14="http://schemas.microsoft.com/office/powerpoint/2010/main" val="265901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68" y="444113"/>
            <a:ext cx="10468319" cy="830094"/>
          </a:xfrm>
          <a:ln w="38100">
            <a:solidFill>
              <a:schemeClr val="tx1"/>
            </a:solidFill>
          </a:ln>
        </p:spPr>
        <p:txBody>
          <a:bodyPr>
            <a:normAutofit/>
          </a:bodyPr>
          <a:lstStyle/>
          <a:p>
            <a:pPr algn="ctr"/>
            <a:r>
              <a:rPr lang="en-US" sz="2800" b="1" dirty="0">
                <a:solidFill>
                  <a:schemeClr val="tx1"/>
                </a:solidFill>
                <a:latin typeface="Verdana" panose="020B0604030504040204" pitchFamily="34" charset="0"/>
                <a:ea typeface="Verdana" panose="020B0604030504040204" pitchFamily="34" charset="0"/>
              </a:rPr>
              <a:t> Proteins have a range of conformational freedom</a:t>
            </a:r>
          </a:p>
        </p:txBody>
      </p:sp>
      <p:pic>
        <p:nvPicPr>
          <p:cNvPr id="5" name="Picture 4">
            <a:extLst>
              <a:ext uri="{FF2B5EF4-FFF2-40B4-BE49-F238E27FC236}">
                <a16:creationId xmlns:a16="http://schemas.microsoft.com/office/drawing/2014/main" id="{A8AD5F73-DC03-4A2B-98E4-D97FC4B70BCA}"/>
              </a:ext>
            </a:extLst>
          </p:cNvPr>
          <p:cNvPicPr>
            <a:picLocks noChangeAspect="1"/>
          </p:cNvPicPr>
          <p:nvPr/>
        </p:nvPicPr>
        <p:blipFill rotWithShape="1">
          <a:blip r:embed="rId3"/>
          <a:srcRect t="13565" r="7746" b="11612"/>
          <a:stretch/>
        </p:blipFill>
        <p:spPr>
          <a:xfrm>
            <a:off x="779769" y="2551150"/>
            <a:ext cx="5913125" cy="2309104"/>
          </a:xfrm>
          <a:prstGeom prst="rect">
            <a:avLst/>
          </a:prstGeom>
        </p:spPr>
      </p:pic>
      <p:sp>
        <p:nvSpPr>
          <p:cNvPr id="6" name="TextBox 5">
            <a:extLst>
              <a:ext uri="{FF2B5EF4-FFF2-40B4-BE49-F238E27FC236}">
                <a16:creationId xmlns:a16="http://schemas.microsoft.com/office/drawing/2014/main" id="{1F9B5794-5CE9-496E-931A-58BA7BE576F1}"/>
              </a:ext>
            </a:extLst>
          </p:cNvPr>
          <p:cNvSpPr txBox="1"/>
          <p:nvPr/>
        </p:nvSpPr>
        <p:spPr>
          <a:xfrm>
            <a:off x="6910011" y="1667223"/>
            <a:ext cx="4366176" cy="1938992"/>
          </a:xfrm>
          <a:prstGeom prst="rect">
            <a:avLst/>
          </a:prstGeom>
          <a:noFill/>
          <a:ln w="38100">
            <a:solidFill>
              <a:schemeClr val="tx1"/>
            </a:solidFill>
          </a:ln>
        </p:spPr>
        <p:txBody>
          <a:bodyPr wrap="square" rtlCol="0">
            <a:spAutoFit/>
          </a:bodyPr>
          <a:lstStyle/>
          <a:p>
            <a:r>
              <a:rPr lang="en-US" sz="2400" b="1" dirty="0">
                <a:cs typeface="Arial" panose="020B0604020202020204" pitchFamily="34" charset="0"/>
              </a:rPr>
              <a:t>ISD Linked with:</a:t>
            </a:r>
          </a:p>
          <a:p>
            <a:pPr marL="285750" indent="-285750">
              <a:buFont typeface="Arial" panose="020B0604020202020204" pitchFamily="34" charset="0"/>
              <a:buChar char="•"/>
            </a:pPr>
            <a:r>
              <a:rPr lang="en-US" sz="2400" b="1" dirty="0">
                <a:cs typeface="Arial" panose="020B0604020202020204" pitchFamily="34" charset="0"/>
              </a:rPr>
              <a:t>Protein misfolding</a:t>
            </a:r>
          </a:p>
          <a:p>
            <a:pPr marL="285750" indent="-285750">
              <a:buFont typeface="Arial" panose="020B0604020202020204" pitchFamily="34" charset="0"/>
              <a:buChar char="•"/>
            </a:pPr>
            <a:r>
              <a:rPr lang="en-US" sz="2400" b="1" dirty="0">
                <a:cs typeface="Arial" panose="020B0604020202020204" pitchFamily="34" charset="0"/>
              </a:rPr>
              <a:t>Avoiding protein aggregation</a:t>
            </a:r>
          </a:p>
          <a:p>
            <a:pPr marL="285750" indent="-285750">
              <a:buFont typeface="Arial" panose="020B0604020202020204" pitchFamily="34" charset="0"/>
              <a:buChar char="•"/>
            </a:pPr>
            <a:r>
              <a:rPr lang="en-US" sz="2400" b="1" dirty="0">
                <a:cs typeface="Arial" panose="020B0604020202020204" pitchFamily="34" charset="0"/>
              </a:rPr>
              <a:t>Diversification of protein structures</a:t>
            </a:r>
          </a:p>
        </p:txBody>
      </p:sp>
      <p:sp>
        <p:nvSpPr>
          <p:cNvPr id="8" name="Rectangle 7">
            <a:extLst>
              <a:ext uri="{FF2B5EF4-FFF2-40B4-BE49-F238E27FC236}">
                <a16:creationId xmlns:a16="http://schemas.microsoft.com/office/drawing/2014/main" id="{96A28DA0-FBC4-468D-92C0-E5A6B2B213E6}"/>
              </a:ext>
            </a:extLst>
          </p:cNvPr>
          <p:cNvSpPr/>
          <p:nvPr/>
        </p:nvSpPr>
        <p:spPr>
          <a:xfrm>
            <a:off x="807868" y="1674674"/>
            <a:ext cx="5913125" cy="42784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8DE92-8919-4F93-A1C6-A1CDBC588E64}"/>
              </a:ext>
            </a:extLst>
          </p:cNvPr>
          <p:cNvSpPr txBox="1"/>
          <p:nvPr/>
        </p:nvSpPr>
        <p:spPr>
          <a:xfrm>
            <a:off x="6910011" y="4014133"/>
            <a:ext cx="4366176" cy="1938992"/>
          </a:xfrm>
          <a:prstGeom prst="rect">
            <a:avLst/>
          </a:prstGeom>
          <a:noFill/>
          <a:ln w="38100">
            <a:solidFill>
              <a:schemeClr val="tx1"/>
            </a:solidFill>
          </a:ln>
        </p:spPr>
        <p:txBody>
          <a:bodyPr wrap="square" rtlCol="0">
            <a:spAutoFit/>
          </a:bodyPr>
          <a:lstStyle/>
          <a:p>
            <a:r>
              <a:rPr lang="en-US" sz="2400" b="1" dirty="0"/>
              <a:t>ISD calculated using IUPred2</a:t>
            </a:r>
          </a:p>
          <a:p>
            <a:endParaRPr lang="en-US" sz="2400" b="1" dirty="0"/>
          </a:p>
          <a:p>
            <a:pPr marL="285750" indent="-285750">
              <a:buFont typeface="Arial" panose="020B0604020202020204" pitchFamily="34" charset="0"/>
              <a:buChar char="•"/>
            </a:pPr>
            <a:r>
              <a:rPr lang="en-US" sz="2400" b="1" dirty="0"/>
              <a:t>Takes Amino Acid sequences</a:t>
            </a:r>
          </a:p>
          <a:p>
            <a:pPr marL="285750" indent="-285750">
              <a:buFont typeface="Arial" panose="020B0604020202020204" pitchFamily="34" charset="0"/>
              <a:buChar char="•"/>
            </a:pPr>
            <a:r>
              <a:rPr lang="en-US" sz="2400" b="1" dirty="0"/>
              <a:t>Estimates number possible conformational states </a:t>
            </a:r>
          </a:p>
        </p:txBody>
      </p:sp>
      <p:sp>
        <p:nvSpPr>
          <p:cNvPr id="4" name="Rectangle 3">
            <a:extLst>
              <a:ext uri="{FF2B5EF4-FFF2-40B4-BE49-F238E27FC236}">
                <a16:creationId xmlns:a16="http://schemas.microsoft.com/office/drawing/2014/main" id="{E7F08B31-4874-4E14-BB75-88013FDCAB2C}"/>
              </a:ext>
            </a:extLst>
          </p:cNvPr>
          <p:cNvSpPr/>
          <p:nvPr/>
        </p:nvSpPr>
        <p:spPr>
          <a:xfrm>
            <a:off x="1287608" y="1851302"/>
            <a:ext cx="5091907" cy="523220"/>
          </a:xfrm>
          <a:prstGeom prst="rect">
            <a:avLst/>
          </a:prstGeom>
          <a:solidFill>
            <a:schemeClr val="bg1"/>
          </a:solidFill>
        </p:spPr>
        <p:txBody>
          <a:bodyPr wrap="none">
            <a:spAutoFit/>
          </a:bodyPr>
          <a:lstStyle/>
          <a:p>
            <a:r>
              <a:rPr lang="en-US" sz="2800" b="1" dirty="0">
                <a:cs typeface="Arial" panose="020B0604020202020204" pitchFamily="34" charset="0"/>
              </a:rPr>
              <a:t>Intrinsic Structural Disorder (ISD)</a:t>
            </a:r>
          </a:p>
        </p:txBody>
      </p:sp>
      <p:grpSp>
        <p:nvGrpSpPr>
          <p:cNvPr id="11" name="Group 10">
            <a:extLst>
              <a:ext uri="{FF2B5EF4-FFF2-40B4-BE49-F238E27FC236}">
                <a16:creationId xmlns:a16="http://schemas.microsoft.com/office/drawing/2014/main" id="{A01D9B79-9728-434C-A662-F12B477740E3}"/>
              </a:ext>
            </a:extLst>
          </p:cNvPr>
          <p:cNvGrpSpPr/>
          <p:nvPr/>
        </p:nvGrpSpPr>
        <p:grpSpPr>
          <a:xfrm>
            <a:off x="807869" y="5077036"/>
            <a:ext cx="5808825" cy="523221"/>
            <a:chOff x="22394851" y="12376856"/>
            <a:chExt cx="6257512" cy="2046938"/>
          </a:xfrm>
        </p:grpSpPr>
        <p:sp>
          <p:nvSpPr>
            <p:cNvPr id="12" name="TextBox 193">
              <a:extLst>
                <a:ext uri="{FF2B5EF4-FFF2-40B4-BE49-F238E27FC236}">
                  <a16:creationId xmlns:a16="http://schemas.microsoft.com/office/drawing/2014/main" id="{A4560519-6AC5-4FDD-9764-989A5D3E83C6}"/>
                </a:ext>
              </a:extLst>
            </p:cNvPr>
            <p:cNvSpPr txBox="1"/>
            <p:nvPr/>
          </p:nvSpPr>
          <p:spPr>
            <a:xfrm>
              <a:off x="22394851" y="12376860"/>
              <a:ext cx="2039553" cy="2046934"/>
            </a:xfrm>
            <a:prstGeom prst="rect">
              <a:avLst/>
            </a:prstGeom>
            <a:noFill/>
          </p:spPr>
          <p:txBody>
            <a:bodyPr wrap="square" rtlCol="0">
              <a:spAutoFit/>
            </a:bodyPr>
            <a:lstStyle/>
            <a:p>
              <a:pPr algn="ctr"/>
              <a:r>
                <a:rPr lang="en-US" sz="2800" b="1" dirty="0">
                  <a:solidFill>
                    <a:srgbClr val="000000"/>
                  </a:solidFill>
                </a:rPr>
                <a:t> Disordered</a:t>
              </a:r>
            </a:p>
          </p:txBody>
        </p:sp>
        <p:sp>
          <p:nvSpPr>
            <p:cNvPr id="13" name="TextBox 193">
              <a:extLst>
                <a:ext uri="{FF2B5EF4-FFF2-40B4-BE49-F238E27FC236}">
                  <a16:creationId xmlns:a16="http://schemas.microsoft.com/office/drawing/2014/main" id="{58537EE5-9877-4429-85B1-2B25F60A8478}"/>
                </a:ext>
              </a:extLst>
            </p:cNvPr>
            <p:cNvSpPr txBox="1"/>
            <p:nvPr/>
          </p:nvSpPr>
          <p:spPr>
            <a:xfrm>
              <a:off x="26974658" y="12376856"/>
              <a:ext cx="1677705" cy="2046934"/>
            </a:xfrm>
            <a:prstGeom prst="rect">
              <a:avLst/>
            </a:prstGeom>
            <a:noFill/>
          </p:spPr>
          <p:txBody>
            <a:bodyPr wrap="square" rtlCol="0">
              <a:spAutoFit/>
            </a:bodyPr>
            <a:lstStyle/>
            <a:p>
              <a:r>
                <a:rPr lang="en-US" sz="2800" b="1" dirty="0">
                  <a:solidFill>
                    <a:srgbClr val="000000"/>
                  </a:solidFill>
                </a:rPr>
                <a:t>Ordered</a:t>
              </a:r>
            </a:p>
          </p:txBody>
        </p:sp>
        <p:cxnSp>
          <p:nvCxnSpPr>
            <p:cNvPr id="14" name="Straight Arrow Connector 13">
              <a:extLst>
                <a:ext uri="{FF2B5EF4-FFF2-40B4-BE49-F238E27FC236}">
                  <a16:creationId xmlns:a16="http://schemas.microsoft.com/office/drawing/2014/main" id="{74FEAB44-9294-49F8-976A-52D5D0650024}"/>
                </a:ext>
              </a:extLst>
            </p:cNvPr>
            <p:cNvCxnSpPr>
              <a:cxnSpLocks/>
            </p:cNvCxnSpPr>
            <p:nvPr/>
          </p:nvCxnSpPr>
          <p:spPr>
            <a:xfrm>
              <a:off x="24760795" y="13555676"/>
              <a:ext cx="1962776"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581953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D01989-CF63-407B-BE68-38232EF40C29}"/>
              </a:ext>
            </a:extLst>
          </p:cNvPr>
          <p:cNvSpPr/>
          <p:nvPr/>
        </p:nvSpPr>
        <p:spPr>
          <a:xfrm>
            <a:off x="390525" y="323937"/>
            <a:ext cx="11401425" cy="954107"/>
          </a:xfrm>
          <a:prstGeom prst="rect">
            <a:avLst/>
          </a:prstGeom>
          <a:ln w="38100">
            <a:solidFill>
              <a:schemeClr val="tx1"/>
            </a:solidFill>
          </a:ln>
        </p:spPr>
        <p:txBody>
          <a:bodyPr wrap="square" anchor="t">
            <a:spAutoFit/>
          </a:bodyPr>
          <a:lstStyle/>
          <a:p>
            <a:pPr algn="ctr"/>
            <a:r>
              <a:rPr lang="en-US" sz="2800" b="1" dirty="0">
                <a:latin typeface="Verdana"/>
                <a:ea typeface="Verdana"/>
                <a:cs typeface="Verdana"/>
              </a:rPr>
              <a:t>Long term trends in protein evolution can’t be driven by differences in species-level selection</a:t>
            </a:r>
          </a:p>
        </p:txBody>
      </p:sp>
      <p:sp>
        <p:nvSpPr>
          <p:cNvPr id="13" name="Rectangle 12">
            <a:extLst>
              <a:ext uri="{FF2B5EF4-FFF2-40B4-BE49-F238E27FC236}">
                <a16:creationId xmlns:a16="http://schemas.microsoft.com/office/drawing/2014/main" id="{B75263AA-C4D4-4467-9C66-69DE0DBE149B}"/>
              </a:ext>
            </a:extLst>
          </p:cNvPr>
          <p:cNvSpPr/>
          <p:nvPr/>
        </p:nvSpPr>
        <p:spPr>
          <a:xfrm>
            <a:off x="390525" y="1704975"/>
            <a:ext cx="7734300" cy="42592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09E29F-F605-48FF-9A9E-D10A838C38B6}"/>
              </a:ext>
            </a:extLst>
          </p:cNvPr>
          <p:cNvSpPr txBox="1"/>
          <p:nvPr/>
        </p:nvSpPr>
        <p:spPr>
          <a:xfrm>
            <a:off x="8400822" y="1704975"/>
            <a:ext cx="3370506" cy="1200329"/>
          </a:xfrm>
          <a:prstGeom prst="rect">
            <a:avLst/>
          </a:prstGeom>
          <a:noFill/>
          <a:ln w="38100">
            <a:solidFill>
              <a:schemeClr val="tx1"/>
            </a:solidFill>
          </a:ln>
        </p:spPr>
        <p:txBody>
          <a:bodyPr wrap="square" rtlCol="0">
            <a:spAutoFit/>
          </a:bodyPr>
          <a:lstStyle/>
          <a:p>
            <a:r>
              <a:rPr lang="en-US" sz="2400" b="1" dirty="0"/>
              <a:t>Old protein domains have lower ISD than young domains</a:t>
            </a:r>
          </a:p>
        </p:txBody>
      </p:sp>
      <p:pic>
        <p:nvPicPr>
          <p:cNvPr id="17" name="Content Placeholder 3">
            <a:extLst>
              <a:ext uri="{FF2B5EF4-FFF2-40B4-BE49-F238E27FC236}">
                <a16:creationId xmlns:a16="http://schemas.microsoft.com/office/drawing/2014/main" id="{D70951DA-CAA9-44D8-BBBF-2C4C82966F27}"/>
              </a:ext>
            </a:extLst>
          </p:cNvPr>
          <p:cNvPicPr>
            <a:picLocks noChangeAspect="1"/>
          </p:cNvPicPr>
          <p:nvPr/>
        </p:nvPicPr>
        <p:blipFill rotWithShape="1">
          <a:blip r:embed="rId3"/>
          <a:srcRect r="1626" b="50754"/>
          <a:stretch/>
        </p:blipFill>
        <p:spPr>
          <a:xfrm>
            <a:off x="468298" y="1781175"/>
            <a:ext cx="7615776" cy="4004685"/>
          </a:xfrm>
          <a:prstGeom prst="rect">
            <a:avLst/>
          </a:prstGeom>
        </p:spPr>
      </p:pic>
      <p:sp>
        <p:nvSpPr>
          <p:cNvPr id="18" name="Content Placeholder 6">
            <a:extLst>
              <a:ext uri="{FF2B5EF4-FFF2-40B4-BE49-F238E27FC236}">
                <a16:creationId xmlns:a16="http://schemas.microsoft.com/office/drawing/2014/main" id="{C001044C-1868-4759-B954-1C0F16FD6F76}"/>
              </a:ext>
            </a:extLst>
          </p:cNvPr>
          <p:cNvSpPr>
            <a:spLocks noGrp="1"/>
          </p:cNvSpPr>
          <p:nvPr>
            <p:ph idx="1"/>
          </p:nvPr>
        </p:nvSpPr>
        <p:spPr>
          <a:xfrm>
            <a:off x="5911757" y="5421511"/>
            <a:ext cx="1988815" cy="453516"/>
          </a:xfrm>
        </p:spPr>
        <p:txBody>
          <a:bodyPr>
            <a:normAutofit fontScale="55000" lnSpcReduction="20000"/>
          </a:bodyPr>
          <a:lstStyle/>
          <a:p>
            <a:pPr marL="0" lvl="0" indent="0">
              <a:buNone/>
              <a:defRPr/>
            </a:pPr>
            <a:r>
              <a:rPr lang="en-US" sz="2900" dirty="0">
                <a:solidFill>
                  <a:schemeClr val="tx1"/>
                </a:solidFill>
              </a:rPr>
              <a:t>James et al., 2020 Preprint</a:t>
            </a:r>
          </a:p>
          <a:p>
            <a:pPr marL="0" lvl="0" indent="0">
              <a:buNone/>
              <a:defRPr/>
            </a:pPr>
            <a:endParaRPr lang="en-US" dirty="0"/>
          </a:p>
          <a:p>
            <a:pPr marL="0" lvl="0" indent="0">
              <a:buNone/>
              <a:defRPr/>
            </a:pPr>
            <a:endParaRPr lang="en-US" dirty="0"/>
          </a:p>
        </p:txBody>
      </p:sp>
      <p:sp>
        <p:nvSpPr>
          <p:cNvPr id="2" name="TextBox 1">
            <a:extLst>
              <a:ext uri="{FF2B5EF4-FFF2-40B4-BE49-F238E27FC236}">
                <a16:creationId xmlns:a16="http://schemas.microsoft.com/office/drawing/2014/main" id="{3E97FC2F-26D3-41E2-A4D9-BD6F6FA98643}"/>
              </a:ext>
            </a:extLst>
          </p:cNvPr>
          <p:cNvSpPr txBox="1"/>
          <p:nvPr/>
        </p:nvSpPr>
        <p:spPr>
          <a:xfrm rot="16200000">
            <a:off x="375921" y="3304831"/>
            <a:ext cx="552450" cy="400110"/>
          </a:xfrm>
          <a:prstGeom prst="rect">
            <a:avLst/>
          </a:prstGeom>
          <a:solidFill>
            <a:schemeClr val="bg1"/>
          </a:solidFill>
        </p:spPr>
        <p:txBody>
          <a:bodyPr wrap="square" rtlCol="0">
            <a:spAutoFit/>
          </a:bodyPr>
          <a:lstStyle/>
          <a:p>
            <a:r>
              <a:rPr lang="en-US" sz="2000" b="1" dirty="0"/>
              <a:t>ISD</a:t>
            </a:r>
          </a:p>
        </p:txBody>
      </p:sp>
      <p:sp>
        <p:nvSpPr>
          <p:cNvPr id="20" name="TextBox 19">
            <a:extLst>
              <a:ext uri="{FF2B5EF4-FFF2-40B4-BE49-F238E27FC236}">
                <a16:creationId xmlns:a16="http://schemas.microsoft.com/office/drawing/2014/main" id="{84B04723-9B1E-4253-8FE4-AF97656F6EC7}"/>
              </a:ext>
            </a:extLst>
          </p:cNvPr>
          <p:cNvSpPr txBox="1"/>
          <p:nvPr/>
        </p:nvSpPr>
        <p:spPr>
          <a:xfrm>
            <a:off x="2748532" y="5320636"/>
            <a:ext cx="2979723" cy="400110"/>
          </a:xfrm>
          <a:prstGeom prst="rect">
            <a:avLst/>
          </a:prstGeom>
          <a:solidFill>
            <a:schemeClr val="bg1"/>
          </a:solidFill>
        </p:spPr>
        <p:txBody>
          <a:bodyPr wrap="square" rtlCol="0">
            <a:spAutoFit/>
          </a:bodyPr>
          <a:lstStyle/>
          <a:p>
            <a:r>
              <a:rPr lang="en-US" sz="2000" b="1" dirty="0"/>
              <a:t>Age (millions of years)</a:t>
            </a:r>
          </a:p>
        </p:txBody>
      </p:sp>
      <p:sp>
        <p:nvSpPr>
          <p:cNvPr id="10" name="TextBox 9">
            <a:extLst>
              <a:ext uri="{FF2B5EF4-FFF2-40B4-BE49-F238E27FC236}">
                <a16:creationId xmlns:a16="http://schemas.microsoft.com/office/drawing/2014/main" id="{D20709DD-F14C-4026-B661-56C621A17EDD}"/>
              </a:ext>
            </a:extLst>
          </p:cNvPr>
          <p:cNvSpPr txBox="1"/>
          <p:nvPr/>
        </p:nvSpPr>
        <p:spPr>
          <a:xfrm>
            <a:off x="8392312" y="3717424"/>
            <a:ext cx="3370506" cy="2246769"/>
          </a:xfrm>
          <a:prstGeom prst="rect">
            <a:avLst/>
          </a:prstGeom>
          <a:noFill/>
          <a:ln w="38100">
            <a:solidFill>
              <a:schemeClr val="tx1"/>
            </a:solidFill>
          </a:ln>
        </p:spPr>
        <p:txBody>
          <a:bodyPr wrap="square" rtlCol="0">
            <a:spAutoFit/>
          </a:bodyPr>
          <a:lstStyle/>
          <a:p>
            <a:r>
              <a:rPr lang="en-US" sz="2800" b="1" dirty="0">
                <a:cs typeface="Arial" panose="020B0604020202020204" pitchFamily="34" charset="0"/>
              </a:rPr>
              <a:t>Expectation: species with more effective selection have less disordered protein domains</a:t>
            </a:r>
          </a:p>
        </p:txBody>
      </p:sp>
    </p:spTree>
    <p:extLst>
      <p:ext uri="{BB962C8B-B14F-4D97-AF65-F5344CB8AC3E}">
        <p14:creationId xmlns:p14="http://schemas.microsoft.com/office/powerpoint/2010/main" val="15233375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25" y="263856"/>
            <a:ext cx="11130949" cy="1034957"/>
          </a:xfrm>
          <a:ln w="38100">
            <a:solidFill>
              <a:schemeClr val="tx1"/>
            </a:solidFill>
          </a:ln>
        </p:spPr>
        <p:txBody>
          <a:bodyPr>
            <a:noAutofit/>
          </a:bodyPr>
          <a:lstStyle/>
          <a:p>
            <a:pPr algn="ctr"/>
            <a:r>
              <a:rPr lang="en-US" sz="2800" b="1" dirty="0">
                <a:solidFill>
                  <a:srgbClr val="002060"/>
                </a:solidFill>
                <a:latin typeface="Verdana" panose="020B0604030504040204" pitchFamily="34" charset="0"/>
                <a:ea typeface="Verdana" panose="020B0604030504040204" pitchFamily="34" charset="0"/>
              </a:rPr>
              <a:t>How do we measure selection?</a:t>
            </a:r>
            <a:br>
              <a:rPr lang="en-US" sz="2800" b="1" dirty="0">
                <a:solidFill>
                  <a:srgbClr val="002060"/>
                </a:solidFill>
                <a:latin typeface="Verdana" panose="020B0604030504040204" pitchFamily="34" charset="0"/>
                <a:ea typeface="Verdana" panose="020B0604030504040204" pitchFamily="34" charset="0"/>
              </a:rPr>
            </a:br>
            <a:r>
              <a:rPr lang="en-US" sz="2800" b="1" dirty="0">
                <a:solidFill>
                  <a:schemeClr val="tx1"/>
                </a:solidFill>
                <a:latin typeface="Verdana" panose="020B0604030504040204" pitchFamily="34" charset="0"/>
                <a:ea typeface="Verdana" panose="020B0604030504040204" pitchFamily="34" charset="0"/>
              </a:rPr>
              <a:t>Effectiveness of selection is reflected in codon usage</a:t>
            </a:r>
          </a:p>
        </p:txBody>
      </p:sp>
      <p:graphicFrame>
        <p:nvGraphicFramePr>
          <p:cNvPr id="24" name="Chart 23">
            <a:extLst>
              <a:ext uri="{FF2B5EF4-FFF2-40B4-BE49-F238E27FC236}">
                <a16:creationId xmlns:a16="http://schemas.microsoft.com/office/drawing/2014/main" id="{1F0BA02F-C58D-4A5B-BD25-9F4E1CB02AC9}"/>
              </a:ext>
            </a:extLst>
          </p:cNvPr>
          <p:cNvGraphicFramePr/>
          <p:nvPr>
            <p:extLst>
              <p:ext uri="{D42A27DB-BD31-4B8C-83A1-F6EECF244321}">
                <p14:modId xmlns:p14="http://schemas.microsoft.com/office/powerpoint/2010/main" val="1874539271"/>
              </p:ext>
            </p:extLst>
          </p:nvPr>
        </p:nvGraphicFramePr>
        <p:xfrm>
          <a:off x="5052566" y="1392692"/>
          <a:ext cx="7096987" cy="500354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060903F0-33B2-4A0F-B127-386AE335FB8D}"/>
              </a:ext>
            </a:extLst>
          </p:cNvPr>
          <p:cNvSpPr txBox="1"/>
          <p:nvPr/>
        </p:nvSpPr>
        <p:spPr>
          <a:xfrm>
            <a:off x="6781391" y="5996129"/>
            <a:ext cx="3820618"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High codon adaptation</a:t>
            </a:r>
          </a:p>
        </p:txBody>
      </p:sp>
      <p:sp>
        <p:nvSpPr>
          <p:cNvPr id="3" name="TextBox 2">
            <a:extLst>
              <a:ext uri="{FF2B5EF4-FFF2-40B4-BE49-F238E27FC236}">
                <a16:creationId xmlns:a16="http://schemas.microsoft.com/office/drawing/2014/main" id="{76B9CF23-5094-4165-82BA-0EA05F158402}"/>
              </a:ext>
            </a:extLst>
          </p:cNvPr>
          <p:cNvSpPr txBox="1"/>
          <p:nvPr/>
        </p:nvSpPr>
        <p:spPr>
          <a:xfrm>
            <a:off x="7791120" y="4178132"/>
            <a:ext cx="749340" cy="473163"/>
          </a:xfrm>
          <a:prstGeom prst="rect">
            <a:avLst/>
          </a:prstGeom>
          <a:noFill/>
        </p:spPr>
        <p:txBody>
          <a:bodyPr wrap="square" rtlCol="0">
            <a:spAutoFit/>
          </a:bodyPr>
          <a:lstStyle/>
          <a:p>
            <a:r>
              <a:rPr lang="en-US" sz="1800" b="1" dirty="0">
                <a:solidFill>
                  <a:srgbClr val="FFFFFF"/>
                </a:solidFill>
              </a:rPr>
              <a:t>TCT</a:t>
            </a:r>
          </a:p>
        </p:txBody>
      </p:sp>
      <p:sp>
        <p:nvSpPr>
          <p:cNvPr id="9" name="TextBox 8">
            <a:extLst>
              <a:ext uri="{FF2B5EF4-FFF2-40B4-BE49-F238E27FC236}">
                <a16:creationId xmlns:a16="http://schemas.microsoft.com/office/drawing/2014/main" id="{019A3691-FE61-4104-9AF0-DA0D1827ABDA}"/>
              </a:ext>
            </a:extLst>
          </p:cNvPr>
          <p:cNvSpPr txBox="1"/>
          <p:nvPr/>
        </p:nvSpPr>
        <p:spPr>
          <a:xfrm>
            <a:off x="8967052" y="2795775"/>
            <a:ext cx="810236" cy="473163"/>
          </a:xfrm>
          <a:prstGeom prst="rect">
            <a:avLst/>
          </a:prstGeom>
          <a:noFill/>
        </p:spPr>
        <p:txBody>
          <a:bodyPr wrap="square" rtlCol="0">
            <a:spAutoFit/>
          </a:bodyPr>
          <a:lstStyle/>
          <a:p>
            <a:r>
              <a:rPr lang="en-US" sz="1800" b="1" dirty="0">
                <a:solidFill>
                  <a:srgbClr val="FFFFFF"/>
                </a:solidFill>
              </a:rPr>
              <a:t>AGT</a:t>
            </a:r>
          </a:p>
        </p:txBody>
      </p:sp>
      <p:sp>
        <p:nvSpPr>
          <p:cNvPr id="10" name="TextBox 9">
            <a:extLst>
              <a:ext uri="{FF2B5EF4-FFF2-40B4-BE49-F238E27FC236}">
                <a16:creationId xmlns:a16="http://schemas.microsoft.com/office/drawing/2014/main" id="{0F22367F-EC8A-4F2F-8C03-846710EBE6E7}"/>
              </a:ext>
            </a:extLst>
          </p:cNvPr>
          <p:cNvSpPr txBox="1"/>
          <p:nvPr/>
        </p:nvSpPr>
        <p:spPr>
          <a:xfrm>
            <a:off x="9293031" y="3973866"/>
            <a:ext cx="810236" cy="473163"/>
          </a:xfrm>
          <a:prstGeom prst="rect">
            <a:avLst/>
          </a:prstGeom>
          <a:noFill/>
        </p:spPr>
        <p:txBody>
          <a:bodyPr wrap="square" rtlCol="0">
            <a:spAutoFit/>
          </a:bodyPr>
          <a:lstStyle/>
          <a:p>
            <a:r>
              <a:rPr lang="en-US" sz="1800" b="1" dirty="0">
                <a:solidFill>
                  <a:srgbClr val="FFFFFF"/>
                </a:solidFill>
              </a:rPr>
              <a:t>TCA</a:t>
            </a:r>
          </a:p>
        </p:txBody>
      </p:sp>
      <p:sp>
        <p:nvSpPr>
          <p:cNvPr id="11" name="TextBox 10">
            <a:extLst>
              <a:ext uri="{FF2B5EF4-FFF2-40B4-BE49-F238E27FC236}">
                <a16:creationId xmlns:a16="http://schemas.microsoft.com/office/drawing/2014/main" id="{B3E3D981-572F-4286-907B-FCF8884EF951}"/>
              </a:ext>
            </a:extLst>
          </p:cNvPr>
          <p:cNvSpPr txBox="1"/>
          <p:nvPr/>
        </p:nvSpPr>
        <p:spPr>
          <a:xfrm>
            <a:off x="7963102" y="2441922"/>
            <a:ext cx="810234" cy="473163"/>
          </a:xfrm>
          <a:prstGeom prst="rect">
            <a:avLst/>
          </a:prstGeom>
          <a:noFill/>
        </p:spPr>
        <p:txBody>
          <a:bodyPr wrap="square" rtlCol="0">
            <a:spAutoFit/>
          </a:bodyPr>
          <a:lstStyle/>
          <a:p>
            <a:r>
              <a:rPr lang="en-US" sz="1800" b="1" dirty="0">
                <a:solidFill>
                  <a:srgbClr val="FFFFFF"/>
                </a:solidFill>
              </a:rPr>
              <a:t>AGC</a:t>
            </a:r>
          </a:p>
        </p:txBody>
      </p:sp>
      <p:grpSp>
        <p:nvGrpSpPr>
          <p:cNvPr id="8" name="Group 7">
            <a:extLst>
              <a:ext uri="{FF2B5EF4-FFF2-40B4-BE49-F238E27FC236}">
                <a16:creationId xmlns:a16="http://schemas.microsoft.com/office/drawing/2014/main" id="{6EB289E5-5C7C-4AD3-88E5-9227FDE7605D}"/>
              </a:ext>
            </a:extLst>
          </p:cNvPr>
          <p:cNvGrpSpPr/>
          <p:nvPr/>
        </p:nvGrpSpPr>
        <p:grpSpPr>
          <a:xfrm>
            <a:off x="590600" y="1392692"/>
            <a:ext cx="6135265" cy="5003547"/>
            <a:chOff x="633046" y="1275421"/>
            <a:chExt cx="6135265" cy="5003547"/>
          </a:xfrm>
        </p:grpSpPr>
        <p:graphicFrame>
          <p:nvGraphicFramePr>
            <p:cNvPr id="12" name="Chart 11">
              <a:extLst>
                <a:ext uri="{FF2B5EF4-FFF2-40B4-BE49-F238E27FC236}">
                  <a16:creationId xmlns:a16="http://schemas.microsoft.com/office/drawing/2014/main" id="{2FFE4494-C47D-43A0-8E11-6C22337D4D8C}"/>
                </a:ext>
              </a:extLst>
            </p:cNvPr>
            <p:cNvGraphicFramePr/>
            <p:nvPr>
              <p:extLst>
                <p:ext uri="{D42A27DB-BD31-4B8C-83A1-F6EECF244321}">
                  <p14:modId xmlns:p14="http://schemas.microsoft.com/office/powerpoint/2010/main" val="3042293704"/>
                </p:ext>
              </p:extLst>
            </p:nvPr>
          </p:nvGraphicFramePr>
          <p:xfrm>
            <a:off x="633046" y="1275421"/>
            <a:ext cx="6135265" cy="4612106"/>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282EBC51-5B3A-44E7-9642-E85A78596C41}"/>
                </a:ext>
              </a:extLst>
            </p:cNvPr>
            <p:cNvSpPr txBox="1"/>
            <p:nvPr/>
          </p:nvSpPr>
          <p:spPr>
            <a:xfrm>
              <a:off x="2122728" y="5878858"/>
              <a:ext cx="3406082"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No codon adaptation</a:t>
              </a:r>
            </a:p>
          </p:txBody>
        </p:sp>
        <p:sp>
          <p:nvSpPr>
            <p:cNvPr id="13" name="TextBox 12">
              <a:extLst>
                <a:ext uri="{FF2B5EF4-FFF2-40B4-BE49-F238E27FC236}">
                  <a16:creationId xmlns:a16="http://schemas.microsoft.com/office/drawing/2014/main" id="{1D9BE4AC-5B02-47DF-AC56-5DDBCDE7E8B2}"/>
                </a:ext>
              </a:extLst>
            </p:cNvPr>
            <p:cNvSpPr txBox="1"/>
            <p:nvPr/>
          </p:nvSpPr>
          <p:spPr>
            <a:xfrm>
              <a:off x="2862276" y="2441923"/>
              <a:ext cx="810234" cy="473163"/>
            </a:xfrm>
            <a:prstGeom prst="rect">
              <a:avLst/>
            </a:prstGeom>
            <a:noFill/>
          </p:spPr>
          <p:txBody>
            <a:bodyPr wrap="square" rtlCol="0">
              <a:spAutoFit/>
            </a:bodyPr>
            <a:lstStyle/>
            <a:p>
              <a:r>
                <a:rPr lang="en-US" sz="1800" b="1" dirty="0">
                  <a:solidFill>
                    <a:srgbClr val="FFFFFF"/>
                  </a:solidFill>
                </a:rPr>
                <a:t>AGC</a:t>
              </a:r>
            </a:p>
          </p:txBody>
        </p:sp>
        <p:sp>
          <p:nvSpPr>
            <p:cNvPr id="14" name="TextBox 13">
              <a:extLst>
                <a:ext uri="{FF2B5EF4-FFF2-40B4-BE49-F238E27FC236}">
                  <a16:creationId xmlns:a16="http://schemas.microsoft.com/office/drawing/2014/main" id="{AEFCC073-E73F-4996-B178-8D1C5FC4B2F1}"/>
                </a:ext>
              </a:extLst>
            </p:cNvPr>
            <p:cNvSpPr txBox="1"/>
            <p:nvPr/>
          </p:nvSpPr>
          <p:spPr>
            <a:xfrm>
              <a:off x="3830606" y="2448784"/>
              <a:ext cx="810236" cy="473163"/>
            </a:xfrm>
            <a:prstGeom prst="rect">
              <a:avLst/>
            </a:prstGeom>
            <a:noFill/>
          </p:spPr>
          <p:txBody>
            <a:bodyPr wrap="square" rtlCol="0">
              <a:spAutoFit/>
            </a:bodyPr>
            <a:lstStyle/>
            <a:p>
              <a:r>
                <a:rPr lang="en-US" sz="1800" b="1" dirty="0">
                  <a:solidFill>
                    <a:srgbClr val="FFFFFF"/>
                  </a:solidFill>
                </a:rPr>
                <a:t>AGT</a:t>
              </a:r>
            </a:p>
          </p:txBody>
        </p:sp>
        <p:sp>
          <p:nvSpPr>
            <p:cNvPr id="15" name="TextBox 14">
              <a:extLst>
                <a:ext uri="{FF2B5EF4-FFF2-40B4-BE49-F238E27FC236}">
                  <a16:creationId xmlns:a16="http://schemas.microsoft.com/office/drawing/2014/main" id="{3C4B280A-FD34-4FBB-B5E5-F1BC43CD5595}"/>
                </a:ext>
              </a:extLst>
            </p:cNvPr>
            <p:cNvSpPr txBox="1"/>
            <p:nvPr/>
          </p:nvSpPr>
          <p:spPr>
            <a:xfrm>
              <a:off x="2279751" y="3383432"/>
              <a:ext cx="810234" cy="473163"/>
            </a:xfrm>
            <a:prstGeom prst="rect">
              <a:avLst/>
            </a:prstGeom>
            <a:noFill/>
          </p:spPr>
          <p:txBody>
            <a:bodyPr wrap="square" rtlCol="0">
              <a:spAutoFit/>
            </a:bodyPr>
            <a:lstStyle/>
            <a:p>
              <a:r>
                <a:rPr lang="en-US" sz="1800" b="1" dirty="0">
                  <a:solidFill>
                    <a:srgbClr val="FFFFFF"/>
                  </a:solidFill>
                </a:rPr>
                <a:t>TCT</a:t>
              </a:r>
            </a:p>
          </p:txBody>
        </p:sp>
        <p:sp>
          <p:nvSpPr>
            <p:cNvPr id="16" name="TextBox 15">
              <a:extLst>
                <a:ext uri="{FF2B5EF4-FFF2-40B4-BE49-F238E27FC236}">
                  <a16:creationId xmlns:a16="http://schemas.microsoft.com/office/drawing/2014/main" id="{EFC949EF-7FB2-4062-BDB2-1B0694722233}"/>
                </a:ext>
              </a:extLst>
            </p:cNvPr>
            <p:cNvSpPr txBox="1"/>
            <p:nvPr/>
          </p:nvSpPr>
          <p:spPr>
            <a:xfrm>
              <a:off x="3825769" y="4295076"/>
              <a:ext cx="815074" cy="473163"/>
            </a:xfrm>
            <a:prstGeom prst="rect">
              <a:avLst/>
            </a:prstGeom>
            <a:noFill/>
          </p:spPr>
          <p:txBody>
            <a:bodyPr wrap="square" rtlCol="0">
              <a:spAutoFit/>
            </a:bodyPr>
            <a:lstStyle/>
            <a:p>
              <a:r>
                <a:rPr lang="en-US" sz="1800" b="1" dirty="0">
                  <a:solidFill>
                    <a:srgbClr val="FFFFFF"/>
                  </a:solidFill>
                </a:rPr>
                <a:t>TCA</a:t>
              </a:r>
            </a:p>
          </p:txBody>
        </p:sp>
        <p:sp>
          <p:nvSpPr>
            <p:cNvPr id="17" name="TextBox 16">
              <a:extLst>
                <a:ext uri="{FF2B5EF4-FFF2-40B4-BE49-F238E27FC236}">
                  <a16:creationId xmlns:a16="http://schemas.microsoft.com/office/drawing/2014/main" id="{58A2B9F4-941B-4B8F-8EAE-D06A1CAC4721}"/>
                </a:ext>
              </a:extLst>
            </p:cNvPr>
            <p:cNvSpPr txBox="1"/>
            <p:nvPr/>
          </p:nvSpPr>
          <p:spPr>
            <a:xfrm>
              <a:off x="4235723" y="3410111"/>
              <a:ext cx="859289" cy="473163"/>
            </a:xfrm>
            <a:prstGeom prst="rect">
              <a:avLst/>
            </a:prstGeom>
            <a:noFill/>
          </p:spPr>
          <p:txBody>
            <a:bodyPr wrap="square" rtlCol="0">
              <a:spAutoFit/>
            </a:bodyPr>
            <a:lstStyle/>
            <a:p>
              <a:r>
                <a:rPr lang="en-US" sz="1800" b="1" dirty="0">
                  <a:solidFill>
                    <a:srgbClr val="FFFFFF"/>
                  </a:solidFill>
                </a:rPr>
                <a:t>TCC</a:t>
              </a:r>
            </a:p>
          </p:txBody>
        </p:sp>
        <p:sp>
          <p:nvSpPr>
            <p:cNvPr id="18" name="TextBox 17">
              <a:extLst>
                <a:ext uri="{FF2B5EF4-FFF2-40B4-BE49-F238E27FC236}">
                  <a16:creationId xmlns:a16="http://schemas.microsoft.com/office/drawing/2014/main" id="{15B44CE6-A457-456D-A671-9F1E20FF5953}"/>
                </a:ext>
              </a:extLst>
            </p:cNvPr>
            <p:cNvSpPr txBox="1"/>
            <p:nvPr/>
          </p:nvSpPr>
          <p:spPr>
            <a:xfrm>
              <a:off x="2709400" y="4262587"/>
              <a:ext cx="815074" cy="473163"/>
            </a:xfrm>
            <a:prstGeom prst="rect">
              <a:avLst/>
            </a:prstGeom>
            <a:noFill/>
          </p:spPr>
          <p:txBody>
            <a:bodyPr wrap="square" rtlCol="0">
              <a:spAutoFit/>
            </a:bodyPr>
            <a:lstStyle/>
            <a:p>
              <a:r>
                <a:rPr lang="en-US" sz="1800" b="1" dirty="0">
                  <a:solidFill>
                    <a:srgbClr val="FFFFFF"/>
                  </a:solidFill>
                </a:rPr>
                <a:t>TCG</a:t>
              </a:r>
            </a:p>
          </p:txBody>
        </p:sp>
      </p:grpSp>
      <p:sp>
        <p:nvSpPr>
          <p:cNvPr id="19" name="Rectangle 18">
            <a:extLst>
              <a:ext uri="{FF2B5EF4-FFF2-40B4-BE49-F238E27FC236}">
                <a16:creationId xmlns:a16="http://schemas.microsoft.com/office/drawing/2014/main" id="{B5DE4C82-3447-47F9-A433-DF44582FD896}"/>
              </a:ext>
            </a:extLst>
          </p:cNvPr>
          <p:cNvSpPr/>
          <p:nvPr/>
        </p:nvSpPr>
        <p:spPr>
          <a:xfrm>
            <a:off x="530525" y="1392692"/>
            <a:ext cx="11130949" cy="52014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77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CEBB-A30C-4A41-99E6-D1C94BA104EB}"/>
              </a:ext>
            </a:extLst>
          </p:cNvPr>
          <p:cNvSpPr>
            <a:spLocks noGrp="1"/>
          </p:cNvSpPr>
          <p:nvPr>
            <p:ph type="title"/>
          </p:nvPr>
        </p:nvSpPr>
        <p:spPr>
          <a:xfrm>
            <a:off x="494270" y="210065"/>
            <a:ext cx="11203460" cy="1103313"/>
          </a:xfrm>
          <a:ln w="38100">
            <a:solidFill>
              <a:schemeClr val="tx1"/>
            </a:solidFill>
          </a:ln>
        </p:spPr>
        <p:txBody>
          <a:bodyPr>
            <a:normAutofit/>
          </a:bodyPr>
          <a:lstStyle/>
          <a:p>
            <a:pPr algn="ctr"/>
            <a:r>
              <a:rPr lang="en-US" sz="2800" b="1" dirty="0">
                <a:solidFill>
                  <a:schemeClr val="tx1"/>
                </a:solidFill>
                <a:latin typeface="Verdana" panose="020B0604030504040204" pitchFamily="34" charset="0"/>
                <a:ea typeface="Verdana" panose="020B0604030504040204" pitchFamily="34" charset="0"/>
              </a:rPr>
              <a:t>We came up with a new metric: </a:t>
            </a:r>
            <a:br>
              <a:rPr lang="en-US" sz="2800" b="1" dirty="0">
                <a:solidFill>
                  <a:schemeClr val="tx1"/>
                </a:solidFill>
                <a:latin typeface="Verdana" panose="020B0604030504040204" pitchFamily="34" charset="0"/>
                <a:ea typeface="Verdana" panose="020B0604030504040204" pitchFamily="34" charset="0"/>
              </a:rPr>
            </a:br>
            <a:r>
              <a:rPr lang="en-US" sz="2800" b="1" dirty="0">
                <a:solidFill>
                  <a:schemeClr val="tx1"/>
                </a:solidFill>
                <a:latin typeface="Verdana" panose="020B0604030504040204" pitchFamily="34" charset="0"/>
                <a:ea typeface="Verdana" panose="020B0604030504040204" pitchFamily="34" charset="0"/>
              </a:rPr>
              <a:t>Codon Adaptation Index of Species (CAIS)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E6493B-C78C-44D1-BF97-568CE1402AD9}"/>
                  </a:ext>
                </a:extLst>
              </p:cNvPr>
              <p:cNvSpPr>
                <a:spLocks noGrp="1"/>
              </p:cNvSpPr>
              <p:nvPr>
                <p:ph idx="1"/>
              </p:nvPr>
            </p:nvSpPr>
            <p:spPr>
              <a:xfrm>
                <a:off x="494270" y="1497204"/>
                <a:ext cx="5449556" cy="4992699"/>
              </a:xfrm>
              <a:ln w="38100">
                <a:solidFill>
                  <a:schemeClr val="tx1"/>
                </a:solidFill>
              </a:ln>
            </p:spPr>
            <p:txBody>
              <a:bodyPr>
                <a:normAutofit lnSpcReduction="10000"/>
              </a:bodyPr>
              <a:lstStyle/>
              <a:p>
                <a:pPr marL="34290" indent="0">
                  <a:buNone/>
                </a:pPr>
                <a:r>
                  <a:rPr lang="en-US" sz="2000" dirty="0"/>
                  <a:t>A</a:t>
                </a:r>
                <a:r>
                  <a:rPr lang="en-US" sz="2000" dirty="0">
                    <a:solidFill>
                      <a:schemeClr val="tx1"/>
                    </a:solidFill>
                  </a:rPr>
                  <a:t>mino acid </a:t>
                </a:r>
                <a:r>
                  <a:rPr lang="en-US" sz="2000" dirty="0">
                    <a:solidFill>
                      <a:srgbClr val="002060"/>
                    </a:solidFill>
                  </a:rPr>
                  <a:t>j</a:t>
                </a:r>
                <a:r>
                  <a:rPr lang="en-US" sz="2000" dirty="0">
                    <a:solidFill>
                      <a:srgbClr val="FF0000"/>
                    </a:solidFill>
                  </a:rPr>
                  <a:t> </a:t>
                </a:r>
                <a:r>
                  <a:rPr lang="en-US" sz="2000" dirty="0">
                    <a:solidFill>
                      <a:schemeClr val="tx1"/>
                    </a:solidFill>
                  </a:rPr>
                  <a:t>with</a:t>
                </a:r>
                <a:r>
                  <a:rPr lang="en-US" sz="2000" dirty="0">
                    <a:solidFill>
                      <a:srgbClr val="FF0000"/>
                    </a:solidFill>
                  </a:rPr>
                  <a:t> </a:t>
                </a:r>
                <a14:m>
                  <m:oMath xmlns:m="http://schemas.openxmlformats.org/officeDocument/2006/math">
                    <m:r>
                      <a:rPr lang="en-US" sz="2000" b="0" i="1" smtClean="0">
                        <a:solidFill>
                          <a:srgbClr val="002060"/>
                        </a:solidFill>
                        <a:latin typeface="Cambria Math" panose="02040503050406030204" pitchFamily="18" charset="0"/>
                      </a:rPr>
                      <m:t>𝑛</m:t>
                    </m:r>
                  </m:oMath>
                </a14:m>
                <a:r>
                  <a:rPr lang="en-US" sz="2000" dirty="0">
                    <a:solidFill>
                      <a:schemeClr val="tx1"/>
                    </a:solidFill>
                  </a:rPr>
                  <a:t> synonymous codons</a:t>
                </a:r>
              </a:p>
              <a:p>
                <a:pPr marL="34290" indent="0">
                  <a:buNone/>
                </a:pPr>
                <a:r>
                  <a:rPr lang="en-US" sz="2000" dirty="0"/>
                  <a:t>P</a:t>
                </a:r>
                <a:r>
                  <a:rPr lang="en-US" sz="2000" dirty="0">
                    <a:solidFill>
                      <a:schemeClr val="tx1"/>
                    </a:solidFill>
                  </a:rPr>
                  <a:t>robability that nucleotide</a:t>
                </a:r>
                <a:r>
                  <a:rPr lang="en-US" sz="2000" dirty="0">
                    <a:solidFill>
                      <a:srgbClr val="FF0000"/>
                    </a:solidFill>
                  </a:rPr>
                  <a:t> </a:t>
                </a:r>
                <a14:m>
                  <m:oMath xmlns:m="http://schemas.openxmlformats.org/officeDocument/2006/math">
                    <m:r>
                      <a:rPr lang="en-US" sz="2000" b="0" i="1" smtClean="0">
                        <a:solidFill>
                          <a:srgbClr val="002060"/>
                        </a:solidFill>
                        <a:latin typeface="Cambria Math" panose="02040503050406030204" pitchFamily="18" charset="0"/>
                      </a:rPr>
                      <m:t>𝑘</m:t>
                    </m:r>
                  </m:oMath>
                </a14:m>
                <a:r>
                  <a:rPr lang="en-US" sz="2000" dirty="0">
                    <a:solidFill>
                      <a:srgbClr val="FF0000"/>
                    </a:solidFill>
                  </a:rPr>
                  <a:t>  </a:t>
                </a:r>
                <a:r>
                  <a:rPr lang="en-US" sz="2000" dirty="0">
                    <a:solidFill>
                      <a:schemeClr val="tx1"/>
                    </a:solidFill>
                  </a:rPr>
                  <a:t>is a G or C: </a:t>
                </a:r>
                <a14:m>
                  <m:oMath xmlns:m="http://schemas.openxmlformats.org/officeDocument/2006/math">
                    <m:r>
                      <a:rPr lang="en-US" sz="2000" i="1" smtClean="0">
                        <a:solidFill>
                          <a:srgbClr val="002060"/>
                        </a:solidFill>
                        <a:latin typeface="Cambria Math" panose="02040503050406030204" pitchFamily="18" charset="0"/>
                      </a:rPr>
                      <m:t>𝑔</m:t>
                    </m:r>
                  </m:oMath>
                </a14:m>
                <a:endParaRPr lang="en-US" sz="2000" dirty="0">
                  <a:solidFill>
                    <a:srgbClr val="002060"/>
                  </a:solidFill>
                </a:endParaRPr>
              </a:p>
              <a:p>
                <a:pPr marL="34290" indent="0">
                  <a:buNone/>
                </a:pPr>
                <a:r>
                  <a:rPr lang="en-US" sz="2000" dirty="0"/>
                  <a:t>P</a:t>
                </a:r>
                <a:r>
                  <a:rPr lang="en-US" sz="2000" dirty="0">
                    <a:solidFill>
                      <a:schemeClr val="tx1"/>
                    </a:solidFill>
                  </a:rPr>
                  <a:t>robability associated with getting codon </a:t>
                </a:r>
                <a14:m>
                  <m:oMath xmlns:m="http://schemas.openxmlformats.org/officeDocument/2006/math">
                    <m:r>
                      <a:rPr lang="en-US" sz="2000" i="1" smtClean="0">
                        <a:solidFill>
                          <a:srgbClr val="002060"/>
                        </a:solidFill>
                        <a:latin typeface="Cambria Math" panose="02040503050406030204" pitchFamily="18" charset="0"/>
                      </a:rPr>
                      <m:t>𝑖</m:t>
                    </m:r>
                  </m:oMath>
                </a14:m>
                <a:r>
                  <a:rPr lang="en-US" sz="2000" dirty="0">
                    <a:solidFill>
                      <a:schemeClr val="tx1"/>
                    </a:solidFill>
                  </a:rPr>
                  <a:t> :</a:t>
                </a:r>
                <a:endParaRPr lang="en-US" sz="2000" b="0" i="1" dirty="0">
                  <a:solidFill>
                    <a:schemeClr val="tx1"/>
                  </a:solidFill>
                  <a:latin typeface="Cambria Math" panose="02040503050406030204" pitchFamily="18" charset="0"/>
                </a:endParaRPr>
              </a:p>
              <a:p>
                <a:pPr marL="34290" indent="0">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r>
                        <a:rPr lang="en-US" sz="2000" i="1" smtClean="0">
                          <a:solidFill>
                            <a:srgbClr val="002060"/>
                          </a:solidFill>
                          <a:latin typeface="Cambria Math" panose="02040503050406030204" pitchFamily="18" charset="0"/>
                          <a:ea typeface="Cambria Math" panose="02040503050406030204" pitchFamily="18" charset="0"/>
                        </a:rPr>
                        <m:t>𝑝</m:t>
                      </m:r>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i="1">
                              <a:solidFill>
                                <a:srgbClr val="002060"/>
                              </a:solidFill>
                              <a:latin typeface="Cambria Math" panose="02040503050406030204" pitchFamily="18" charset="0"/>
                              <a:ea typeface="Cambria Math" panose="02040503050406030204" pitchFamily="18" charset="0"/>
                            </a:rPr>
                            <m:t>𝑖</m:t>
                          </m:r>
                        </m:e>
                      </m:d>
                      <m:r>
                        <a:rPr lang="en-US" sz="2000" i="1">
                          <a:solidFill>
                            <a:srgbClr val="002060"/>
                          </a:solidFill>
                          <a:latin typeface="Cambria Math" panose="02040503050406030204" pitchFamily="18" charset="0"/>
                          <a:ea typeface="Cambria Math" panose="02040503050406030204" pitchFamily="18" charset="0"/>
                        </a:rPr>
                        <m:t>= </m:t>
                      </m:r>
                      <m:sSup>
                        <m:sSupPr>
                          <m:ctrlPr>
                            <a:rPr lang="en-US" sz="2000" i="1">
                              <a:solidFill>
                                <a:srgbClr val="002060"/>
                              </a:solidFill>
                              <a:latin typeface="Cambria Math" panose="02040503050406030204" pitchFamily="18" charset="0"/>
                              <a:ea typeface="Cambria Math" panose="02040503050406030204" pitchFamily="18" charset="0"/>
                            </a:rPr>
                          </m:ctrlPr>
                        </m:sSupPr>
                        <m:e>
                          <m:r>
                            <a:rPr lang="en-US" sz="2000" i="1">
                              <a:solidFill>
                                <a:srgbClr val="002060"/>
                              </a:solidFill>
                              <a:latin typeface="Cambria Math" panose="02040503050406030204" pitchFamily="18" charset="0"/>
                              <a:ea typeface="Cambria Math" panose="02040503050406030204" pitchFamily="18" charset="0"/>
                            </a:rPr>
                            <m:t>𝑔</m:t>
                          </m:r>
                        </m:e>
                        <m:sup>
                          <m:sSub>
                            <m:sSubPr>
                              <m:ctrlPr>
                                <a:rPr lang="en-US" sz="2000" i="1">
                                  <a:solidFill>
                                    <a:srgbClr val="002060"/>
                                  </a:solidFill>
                                  <a:latin typeface="Cambria Math" panose="02040503050406030204" pitchFamily="18" charset="0"/>
                                  <a:ea typeface="Cambria Math" panose="02040503050406030204" pitchFamily="18" charset="0"/>
                                </a:rPr>
                              </m:ctrlPr>
                            </m:sSubPr>
                            <m:e>
                              <m:r>
                                <a:rPr lang="en-US" sz="2000" i="1">
                                  <a:solidFill>
                                    <a:srgbClr val="002060"/>
                                  </a:solidFill>
                                  <a:latin typeface="Cambria Math" panose="02040503050406030204" pitchFamily="18" charset="0"/>
                                  <a:ea typeface="Cambria Math" panose="02040503050406030204" pitchFamily="18" charset="0"/>
                                </a:rPr>
                                <m:t>𝑘</m:t>
                              </m:r>
                            </m:e>
                            <m:sub>
                              <m:r>
                                <a:rPr lang="en-US" sz="2000" i="1">
                                  <a:solidFill>
                                    <a:srgbClr val="002060"/>
                                  </a:solidFill>
                                  <a:latin typeface="Cambria Math" panose="02040503050406030204" pitchFamily="18" charset="0"/>
                                  <a:ea typeface="Cambria Math" panose="02040503050406030204" pitchFamily="18" charset="0"/>
                                </a:rPr>
                                <m:t>𝐺𝐶</m:t>
                              </m:r>
                            </m:sub>
                          </m:sSub>
                        </m:sup>
                      </m:sSup>
                      <m:sSup>
                        <m:sSupPr>
                          <m:ctrlPr>
                            <a:rPr lang="en-US" sz="2000" i="1">
                              <a:solidFill>
                                <a:srgbClr val="002060"/>
                              </a:solidFill>
                              <a:latin typeface="Cambria Math" panose="02040503050406030204" pitchFamily="18" charset="0"/>
                              <a:ea typeface="Cambria Math" panose="02040503050406030204" pitchFamily="18" charset="0"/>
                            </a:rPr>
                          </m:ctrlPr>
                        </m:sSupPr>
                        <m:e>
                          <m:d>
                            <m:dPr>
                              <m:ctrlPr>
                                <a:rPr lang="en-US" sz="2000" i="1">
                                  <a:solidFill>
                                    <a:srgbClr val="002060"/>
                                  </a:solidFill>
                                  <a:latin typeface="Cambria Math" panose="02040503050406030204" pitchFamily="18" charset="0"/>
                                  <a:ea typeface="Cambria Math" panose="02040503050406030204" pitchFamily="18" charset="0"/>
                                </a:rPr>
                              </m:ctrlPr>
                            </m:dPr>
                            <m:e>
                              <m:r>
                                <a:rPr lang="en-US" sz="2000" i="1">
                                  <a:solidFill>
                                    <a:srgbClr val="002060"/>
                                  </a:solidFill>
                                  <a:latin typeface="Cambria Math" panose="02040503050406030204" pitchFamily="18" charset="0"/>
                                  <a:ea typeface="Cambria Math" panose="02040503050406030204" pitchFamily="18" charset="0"/>
                                </a:rPr>
                                <m:t>1−</m:t>
                              </m:r>
                              <m:r>
                                <a:rPr lang="en-US" sz="2000" i="1">
                                  <a:solidFill>
                                    <a:srgbClr val="002060"/>
                                  </a:solidFill>
                                  <a:latin typeface="Cambria Math" panose="02040503050406030204" pitchFamily="18" charset="0"/>
                                  <a:ea typeface="Cambria Math" panose="02040503050406030204" pitchFamily="18" charset="0"/>
                                </a:rPr>
                                <m:t>𝑔</m:t>
                              </m:r>
                            </m:e>
                          </m:d>
                        </m:e>
                        <m:sup>
                          <m:sSub>
                            <m:sSubPr>
                              <m:ctrlPr>
                                <a:rPr lang="en-US" sz="2000" i="1">
                                  <a:solidFill>
                                    <a:srgbClr val="002060"/>
                                  </a:solidFill>
                                  <a:latin typeface="Cambria Math" panose="02040503050406030204" pitchFamily="18" charset="0"/>
                                  <a:ea typeface="Cambria Math" panose="02040503050406030204" pitchFamily="18" charset="0"/>
                                </a:rPr>
                              </m:ctrlPr>
                            </m:sSubPr>
                            <m:e>
                              <m:r>
                                <a:rPr lang="en-US" sz="2000" i="1">
                                  <a:solidFill>
                                    <a:srgbClr val="002060"/>
                                  </a:solidFill>
                                  <a:latin typeface="Cambria Math" panose="02040503050406030204" pitchFamily="18" charset="0"/>
                                  <a:ea typeface="Cambria Math" panose="02040503050406030204" pitchFamily="18" charset="0"/>
                                </a:rPr>
                                <m:t>𝑘</m:t>
                              </m:r>
                            </m:e>
                            <m:sub>
                              <m:r>
                                <a:rPr lang="en-US" sz="2000" i="1">
                                  <a:solidFill>
                                    <a:srgbClr val="002060"/>
                                  </a:solidFill>
                                  <a:latin typeface="Cambria Math" panose="02040503050406030204" pitchFamily="18" charset="0"/>
                                  <a:ea typeface="Cambria Math" panose="02040503050406030204" pitchFamily="18" charset="0"/>
                                </a:rPr>
                                <m:t>𝐴𝑇</m:t>
                              </m:r>
                            </m:sub>
                          </m:sSub>
                        </m:sup>
                      </m:sSup>
                    </m:oMath>
                  </m:oMathPara>
                </a14:m>
                <a:endParaRPr lang="en-US" sz="2000" i="1" dirty="0">
                  <a:solidFill>
                    <a:srgbClr val="FF0000"/>
                  </a:solidFill>
                  <a:latin typeface="Cambria Math" panose="02040503050406030204" pitchFamily="18" charset="0"/>
                  <a:ea typeface="Cambria Math" panose="02040503050406030204" pitchFamily="18" charset="0"/>
                </a:endParaRPr>
              </a:p>
              <a:p>
                <a:pPr marL="34290" indent="0">
                  <a:buNone/>
                </a:pPr>
                <a:endParaRPr lang="en-US" sz="2000" i="1" dirty="0">
                  <a:solidFill>
                    <a:srgbClr val="FF0000"/>
                  </a:solidFill>
                  <a:latin typeface="Cambria Math" panose="02040503050406030204" pitchFamily="18" charset="0"/>
                  <a:ea typeface="Cambria Math" panose="02040503050406030204" pitchFamily="18" charset="0"/>
                </a:endParaRPr>
              </a:p>
              <a:p>
                <a:pPr marL="34290" indent="0">
                  <a:buNone/>
                </a:pPr>
                <a:r>
                  <a:rPr lang="en-US" sz="2000" dirty="0">
                    <a:ea typeface="Cambria Math" panose="02040503050406030204" pitchFamily="18" charset="0"/>
                  </a:rPr>
                  <a:t>Expected probability for codon </a:t>
                </a:r>
                <a14:m>
                  <m:oMath xmlns:m="http://schemas.openxmlformats.org/officeDocument/2006/math">
                    <m:r>
                      <a:rPr lang="en-US" sz="2000" i="1">
                        <a:solidFill>
                          <a:srgbClr val="002060"/>
                        </a:solidFill>
                        <a:latin typeface="Cambria Math" panose="02040503050406030204" pitchFamily="18" charset="0"/>
                      </a:rPr>
                      <m:t>𝑖</m:t>
                    </m:r>
                  </m:oMath>
                </a14:m>
                <a:r>
                  <a:rPr lang="en-US" sz="2000" dirty="0">
                    <a:ea typeface="Cambria Math" panose="02040503050406030204" pitchFamily="18" charset="0"/>
                  </a:rPr>
                  <a:t> relative to synonymous codons coding for amino acid j</a:t>
                </a:r>
                <a14:m>
                  <m:oMath xmlns:m="http://schemas.openxmlformats.org/officeDocument/2006/math">
                    <m:r>
                      <a:rPr lang="en-US" sz="2000" i="1">
                        <a:solidFill>
                          <a:srgbClr val="002060"/>
                        </a:solidFill>
                        <a:latin typeface="Cambria Math" panose="02040503050406030204" pitchFamily="18" charset="0"/>
                      </a:rPr>
                      <m:t> </m:t>
                    </m:r>
                  </m:oMath>
                </a14:m>
                <a:r>
                  <a:rPr lang="en-US" sz="2000" dirty="0">
                    <a:ea typeface="Cambria Math" panose="02040503050406030204" pitchFamily="18" charset="0"/>
                  </a:rPr>
                  <a:t>:  </a:t>
                </a:r>
                <a:endParaRPr lang="en-US" sz="2000" i="1" dirty="0">
                  <a:solidFill>
                    <a:srgbClr val="FF0000"/>
                  </a:solidFill>
                  <a:latin typeface="Cambria Math" panose="02040503050406030204" pitchFamily="18" charset="0"/>
                  <a:ea typeface="Cambria Math" panose="02040503050406030204" pitchFamily="18" charset="0"/>
                </a:endParaRPr>
              </a:p>
              <a:p>
                <a:pPr marL="34290" indent="0">
                  <a:buNone/>
                </a:pPr>
                <a14:m>
                  <m:oMathPara xmlns:m="http://schemas.openxmlformats.org/officeDocument/2006/math">
                    <m:oMathParaPr>
                      <m:jc m:val="center"/>
                    </m:oMathParaPr>
                    <m:oMath xmlns:m="http://schemas.openxmlformats.org/officeDocument/2006/math">
                      <m:r>
                        <a:rPr lang="en-US" sz="2000" i="1" smtClean="0">
                          <a:solidFill>
                            <a:srgbClr val="002060"/>
                          </a:solidFill>
                          <a:latin typeface="Cambria Math" panose="02040503050406030204" pitchFamily="18" charset="0"/>
                          <a:ea typeface="Cambria Math" panose="02040503050406030204" pitchFamily="18" charset="0"/>
                        </a:rPr>
                        <m:t>𝐸</m:t>
                      </m:r>
                      <m:r>
                        <a:rPr lang="en-US" sz="2000" i="1" smtClean="0">
                          <a:solidFill>
                            <a:srgbClr val="002060"/>
                          </a:solidFill>
                          <a:latin typeface="Cambria Math" panose="02040503050406030204" pitchFamily="18" charset="0"/>
                          <a:ea typeface="Cambria Math" panose="02040503050406030204" pitchFamily="18" charset="0"/>
                        </a:rPr>
                        <m:t>(</m:t>
                      </m:r>
                      <m:r>
                        <a:rPr lang="en-US" sz="2000" i="1" smtClean="0">
                          <a:solidFill>
                            <a:srgbClr val="002060"/>
                          </a:solidFill>
                          <a:latin typeface="Cambria Math" panose="02040503050406030204" pitchFamily="18" charset="0"/>
                          <a:ea typeface="Cambria Math" panose="02040503050406030204" pitchFamily="18" charset="0"/>
                        </a:rPr>
                        <m:t>𝑖</m:t>
                      </m:r>
                      <m:r>
                        <a:rPr lang="en-US" sz="2000" i="1" smtClean="0">
                          <a:solidFill>
                            <a:srgbClr val="002060"/>
                          </a:solidFill>
                          <a:latin typeface="Cambria Math" panose="02040503050406030204" pitchFamily="18" charset="0"/>
                          <a:ea typeface="Cambria Math" panose="02040503050406030204" pitchFamily="18" charset="0"/>
                        </a:rPr>
                        <m:t>)=</m:t>
                      </m:r>
                      <m:f>
                        <m:fPr>
                          <m:ctrlPr>
                            <a:rPr lang="en-US" sz="2000" i="1">
                              <a:solidFill>
                                <a:srgbClr val="002060"/>
                              </a:solidFill>
                              <a:latin typeface="Cambria Math" panose="02040503050406030204" pitchFamily="18" charset="0"/>
                              <a:ea typeface="Cambria Math" panose="02040503050406030204" pitchFamily="18" charset="0"/>
                            </a:rPr>
                          </m:ctrlPr>
                        </m:fPr>
                        <m:num>
                          <m:r>
                            <a:rPr lang="en-US" sz="2000" i="1">
                              <a:solidFill>
                                <a:srgbClr val="002060"/>
                              </a:solidFill>
                              <a:latin typeface="Cambria Math" panose="02040503050406030204" pitchFamily="18" charset="0"/>
                              <a:ea typeface="Cambria Math" panose="02040503050406030204" pitchFamily="18" charset="0"/>
                            </a:rPr>
                            <m:t>𝑝</m:t>
                          </m:r>
                          <m:r>
                            <a:rPr lang="en-US" sz="2000" i="1">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𝑖</m:t>
                          </m:r>
                          <m:r>
                            <a:rPr lang="en-US" sz="2000" i="1">
                              <a:solidFill>
                                <a:srgbClr val="002060"/>
                              </a:solidFill>
                              <a:latin typeface="Cambria Math" panose="02040503050406030204" pitchFamily="18" charset="0"/>
                              <a:ea typeface="Cambria Math" panose="02040503050406030204" pitchFamily="18" charset="0"/>
                            </a:rPr>
                            <m:t>)</m:t>
                          </m:r>
                        </m:num>
                        <m:den>
                          <m:nary>
                            <m:naryPr>
                              <m:chr m:val="∑"/>
                              <m:limLoc m:val="subSup"/>
                              <m:ctrlPr>
                                <a:rPr lang="en-US" sz="2000" i="1">
                                  <a:solidFill>
                                    <a:srgbClr val="002060"/>
                                  </a:solidFill>
                                  <a:latin typeface="Cambria Math" panose="02040503050406030204" pitchFamily="18" charset="0"/>
                                  <a:ea typeface="Cambria Math" panose="02040503050406030204" pitchFamily="18" charset="0"/>
                                </a:rPr>
                              </m:ctrlPr>
                            </m:naryPr>
                            <m:sub>
                              <m:r>
                                <a:rPr lang="en-US" sz="2000" i="1">
                                  <a:solidFill>
                                    <a:srgbClr val="002060"/>
                                  </a:solidFill>
                                  <a:latin typeface="Cambria Math" panose="02040503050406030204" pitchFamily="18" charset="0"/>
                                  <a:ea typeface="Cambria Math" panose="02040503050406030204" pitchFamily="18" charset="0"/>
                                </a:rPr>
                                <m:t>𝑥</m:t>
                              </m:r>
                              <m:r>
                                <a:rPr lang="en-US" sz="2000" i="1">
                                  <a:solidFill>
                                    <a:srgbClr val="002060"/>
                                  </a:solidFill>
                                  <a:latin typeface="Cambria Math" panose="02040503050406030204" pitchFamily="18" charset="0"/>
                                  <a:ea typeface="Cambria Math" panose="02040503050406030204" pitchFamily="18" charset="0"/>
                                </a:rPr>
                                <m:t>=1</m:t>
                              </m:r>
                            </m:sub>
                            <m:sup>
                              <m:r>
                                <a:rPr lang="en-US" sz="2000" i="1">
                                  <a:solidFill>
                                    <a:srgbClr val="002060"/>
                                  </a:solidFill>
                                  <a:latin typeface="Cambria Math" panose="02040503050406030204" pitchFamily="18" charset="0"/>
                                  <a:ea typeface="Cambria Math" panose="02040503050406030204" pitchFamily="18" charset="0"/>
                                </a:rPr>
                                <m:t>𝑛</m:t>
                              </m:r>
                            </m:sup>
                            <m:e>
                              <m:r>
                                <a:rPr lang="en-US" sz="2000" i="1">
                                  <a:solidFill>
                                    <a:srgbClr val="002060"/>
                                  </a:solidFill>
                                  <a:latin typeface="Cambria Math" panose="02040503050406030204" pitchFamily="18" charset="0"/>
                                  <a:ea typeface="Cambria Math" panose="02040503050406030204" pitchFamily="18" charset="0"/>
                                </a:rPr>
                                <m:t>𝑝</m:t>
                              </m:r>
                              <m:r>
                                <a:rPr lang="en-US" sz="2000" i="1">
                                  <a:solidFill>
                                    <a:srgbClr val="002060"/>
                                  </a:solidFill>
                                  <a:latin typeface="Cambria Math" panose="02040503050406030204" pitchFamily="18" charset="0"/>
                                  <a:ea typeface="Cambria Math" panose="02040503050406030204" pitchFamily="18" charset="0"/>
                                </a:rPr>
                                <m:t>(</m:t>
                              </m:r>
                              <m:sSub>
                                <m:sSubPr>
                                  <m:ctrlPr>
                                    <a:rPr lang="en-US" sz="2000" i="1">
                                      <a:solidFill>
                                        <a:srgbClr val="002060"/>
                                      </a:solidFill>
                                      <a:latin typeface="Cambria Math" panose="02040503050406030204" pitchFamily="18" charset="0"/>
                                      <a:ea typeface="Cambria Math" panose="02040503050406030204" pitchFamily="18" charset="0"/>
                                    </a:rPr>
                                  </m:ctrlPr>
                                </m:sSubPr>
                                <m:e>
                                  <m:r>
                                    <a:rPr lang="en-US" sz="2000" i="1">
                                      <a:solidFill>
                                        <a:srgbClr val="002060"/>
                                      </a:solidFill>
                                      <a:latin typeface="Cambria Math" panose="02040503050406030204" pitchFamily="18" charset="0"/>
                                      <a:ea typeface="Cambria Math" panose="02040503050406030204" pitchFamily="18" charset="0"/>
                                    </a:rPr>
                                    <m:t>𝑖</m:t>
                                  </m:r>
                                </m:e>
                                <m:sub>
                                  <m:r>
                                    <a:rPr lang="en-US" sz="2000" i="1">
                                      <a:solidFill>
                                        <a:srgbClr val="002060"/>
                                      </a:solidFill>
                                      <a:latin typeface="Cambria Math" panose="02040503050406030204" pitchFamily="18" charset="0"/>
                                      <a:ea typeface="Cambria Math" panose="02040503050406030204" pitchFamily="18" charset="0"/>
                                    </a:rPr>
                                    <m:t>𝑗𝑥</m:t>
                                  </m:r>
                                </m:sub>
                              </m:sSub>
                              <m:r>
                                <a:rPr lang="en-US" sz="2000" i="1">
                                  <a:solidFill>
                                    <a:srgbClr val="002060"/>
                                  </a:solidFill>
                                  <a:latin typeface="Cambria Math" panose="02040503050406030204" pitchFamily="18" charset="0"/>
                                  <a:ea typeface="Cambria Math" panose="02040503050406030204" pitchFamily="18" charset="0"/>
                                </a:rPr>
                                <m:t>)</m:t>
                              </m:r>
                            </m:e>
                          </m:nary>
                        </m:den>
                      </m:f>
                    </m:oMath>
                  </m:oMathPara>
                </a14:m>
                <a:endParaRPr lang="en-US" sz="2000" dirty="0">
                  <a:solidFill>
                    <a:srgbClr val="002060"/>
                  </a:solidFill>
                </a:endParaRPr>
              </a:p>
              <a:p>
                <a:pPr marL="34290" indent="0">
                  <a:buNone/>
                </a:pPr>
                <a:endParaRPr lang="en-US" sz="2000" dirty="0">
                  <a:ea typeface="Cambria Math" panose="02040503050406030204" pitchFamily="18" charset="0"/>
                </a:endParaRPr>
              </a:p>
              <a:p>
                <a:pPr marL="34290" indent="0">
                  <a:buNone/>
                </a:pPr>
                <a:r>
                  <a:rPr lang="en-US" sz="2000" dirty="0">
                    <a:ea typeface="Cambria Math" panose="02040503050406030204" pitchFamily="18" charset="0"/>
                  </a:rPr>
                  <a:t>Observed relative frequency of codon</a:t>
                </a:r>
                <a:r>
                  <a:rPr lang="en-US" sz="2000" dirty="0">
                    <a:solidFill>
                      <a:srgbClr val="002060"/>
                    </a:solidFill>
                    <a:ea typeface="Cambria Math" panose="02040503050406030204" pitchFamily="18" charset="0"/>
                  </a:rPr>
                  <a:t> </a:t>
                </a:r>
                <a14:m>
                  <m:oMath xmlns:m="http://schemas.openxmlformats.org/officeDocument/2006/math">
                    <m:r>
                      <a:rPr lang="en-US" sz="2000" i="1">
                        <a:solidFill>
                          <a:srgbClr val="002060"/>
                        </a:solidFill>
                        <a:latin typeface="Cambria Math" panose="02040503050406030204" pitchFamily="18" charset="0"/>
                      </a:rPr>
                      <m:t>𝑖</m:t>
                    </m:r>
                  </m:oMath>
                </a14:m>
                <a:r>
                  <a:rPr lang="en-US" sz="2000" dirty="0">
                    <a:solidFill>
                      <a:srgbClr val="002060"/>
                    </a:solidFill>
                    <a:ea typeface="Cambria Math" panose="02040503050406030204" pitchFamily="18" charset="0"/>
                  </a:rPr>
                  <a:t> </a:t>
                </a:r>
                <a:r>
                  <a:rPr lang="en-US" sz="2000" dirty="0">
                    <a:ea typeface="Cambria Math" panose="02040503050406030204" pitchFamily="18" charset="0"/>
                  </a:rPr>
                  <a:t>:</a:t>
                </a:r>
                <a:r>
                  <a:rPr lang="en-US" sz="2000" dirty="0">
                    <a:solidFill>
                      <a:srgbClr val="002060"/>
                    </a:solidFill>
                    <a:ea typeface="Cambria Math" panose="02040503050406030204" pitchFamily="18" charset="0"/>
                  </a:rPr>
                  <a:t> </a:t>
                </a:r>
                <a14:m>
                  <m:oMath xmlns:m="http://schemas.openxmlformats.org/officeDocument/2006/math">
                    <m:r>
                      <m:rPr>
                        <m:sty m:val="p"/>
                      </m:rPr>
                      <a:rPr lang="en-US" sz="2000" b="0" i="0" smtClean="0">
                        <a:solidFill>
                          <a:srgbClr val="002060"/>
                        </a:solidFill>
                        <a:latin typeface="Cambria Math" panose="02040503050406030204" pitchFamily="18" charset="0"/>
                        <a:ea typeface="Cambria Math" panose="02040503050406030204" pitchFamily="18" charset="0"/>
                      </a:rPr>
                      <m:t>O</m:t>
                    </m:r>
                    <m:d>
                      <m:dPr>
                        <m:ctrlPr>
                          <a:rPr lang="en-US" sz="2000" b="0" i="1" smtClean="0">
                            <a:solidFill>
                              <a:srgbClr val="002060"/>
                            </a:solidFill>
                            <a:latin typeface="Cambria Math" panose="02040503050406030204" pitchFamily="18" charset="0"/>
                            <a:ea typeface="Cambria Math" panose="02040503050406030204" pitchFamily="18" charset="0"/>
                          </a:rPr>
                        </m:ctrlPr>
                      </m:dPr>
                      <m:e>
                        <m:r>
                          <a:rPr lang="en-US" sz="2000" i="1">
                            <a:solidFill>
                              <a:srgbClr val="002060"/>
                            </a:solidFill>
                            <a:latin typeface="Cambria Math" panose="02040503050406030204" pitchFamily="18" charset="0"/>
                            <a:ea typeface="Cambria Math" panose="02040503050406030204" pitchFamily="18" charset="0"/>
                          </a:rPr>
                          <m:t>𝑖</m:t>
                        </m:r>
                      </m:e>
                    </m:d>
                  </m:oMath>
                </a14:m>
                <a:endParaRPr lang="en-US" sz="2000" dirty="0"/>
              </a:p>
              <a:p>
                <a:pPr marL="34290" indent="0">
                  <a:buNone/>
                </a:pPr>
                <a:r>
                  <a:rPr lang="en-US" sz="2000" dirty="0"/>
                  <a:t>Relative Synonymous Codon Usage of Species (RSCUS) value: </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𝑅𝑆𝐶𝑈𝑆</m:t>
                          </m:r>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𝑂</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𝑖</m:t>
                              </m:r>
                            </m:e>
                          </m:d>
                        </m:num>
                        <m:den>
                          <m:r>
                            <a:rPr lang="en-US" sz="2000" i="1">
                              <a:solidFill>
                                <a:schemeClr val="tx1"/>
                              </a:solidFill>
                              <a:latin typeface="Cambria Math" panose="02040503050406030204" pitchFamily="18" charset="0"/>
                            </a:rPr>
                            <m:t>𝐸</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𝑖</m:t>
                              </m:r>
                            </m:e>
                          </m:d>
                        </m:den>
                      </m:f>
                    </m:oMath>
                  </m:oMathPara>
                </a14:m>
                <a:endParaRPr lang="en-US" sz="2000" dirty="0">
                  <a:solidFill>
                    <a:srgbClr val="FF0000"/>
                  </a:solidFill>
                </a:endParaRPr>
              </a:p>
              <a:p>
                <a:pPr marL="34290" indent="0">
                  <a:buNone/>
                </a:pPr>
                <a:endParaRPr lang="en-US" sz="1800" dirty="0">
                  <a:solidFill>
                    <a:srgbClr val="FF0000"/>
                  </a:solidFill>
                </a:endParaRPr>
              </a:p>
              <a:p>
                <a:pPr marL="34290" indent="0">
                  <a:buNone/>
                </a:pPr>
                <a:endParaRPr lang="en-US" sz="2400" dirty="0"/>
              </a:p>
              <a:p>
                <a:pPr marL="34290" indent="0">
                  <a:buNone/>
                </a:pPr>
                <a:endParaRPr lang="en-US" sz="2400" dirty="0"/>
              </a:p>
            </p:txBody>
          </p:sp>
        </mc:Choice>
        <mc:Fallback xmlns="">
          <p:sp>
            <p:nvSpPr>
              <p:cNvPr id="3" name="Content Placeholder 2">
                <a:extLst>
                  <a:ext uri="{FF2B5EF4-FFF2-40B4-BE49-F238E27FC236}">
                    <a16:creationId xmlns:a16="http://schemas.microsoft.com/office/drawing/2014/main" id="{2BE6493B-C78C-44D1-BF97-568CE1402AD9}"/>
                  </a:ext>
                </a:extLst>
              </p:cNvPr>
              <p:cNvSpPr>
                <a:spLocks noGrp="1" noRot="1" noChangeAspect="1" noMove="1" noResize="1" noEditPoints="1" noAdjustHandles="1" noChangeArrowheads="1" noChangeShapeType="1" noTextEdit="1"/>
              </p:cNvSpPr>
              <p:nvPr>
                <p:ph idx="1"/>
              </p:nvPr>
            </p:nvSpPr>
            <p:spPr>
              <a:xfrm>
                <a:off x="494270" y="1497204"/>
                <a:ext cx="5449556" cy="4992699"/>
              </a:xfrm>
              <a:blipFill>
                <a:blip r:embed="rId3"/>
                <a:stretch>
                  <a:fillRect l="-111" t="-1455"/>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B3D7F40-4F9C-4212-B250-89F2CCCF809F}"/>
                  </a:ext>
                </a:extLst>
              </p:cNvPr>
              <p:cNvSpPr txBox="1"/>
              <p:nvPr/>
            </p:nvSpPr>
            <p:spPr>
              <a:xfrm>
                <a:off x="6096000" y="1497204"/>
                <a:ext cx="5601730" cy="3413178"/>
              </a:xfrm>
              <a:prstGeom prst="rect">
                <a:avLst/>
              </a:prstGeom>
              <a:noFill/>
              <a:ln w="38100">
                <a:solidFill>
                  <a:schemeClr val="tx1"/>
                </a:solidFill>
              </a:ln>
            </p:spPr>
            <p:txBody>
              <a:bodyPr wrap="square" rtlCol="0">
                <a:spAutoFit/>
              </a:bodyPr>
              <a:lstStyle/>
              <a:p>
                <a:pPr marL="34290" indent="0">
                  <a:buNone/>
                </a:pPr>
                <a:r>
                  <a:rPr lang="en-US" sz="2000" dirty="0"/>
                  <a:t>Frequency of amino acid j of the entire dataset of 118 vertebrate genomes: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𝐹</m:t>
                        </m:r>
                      </m:e>
                      <m:sub>
                        <m:r>
                          <a:rPr lang="en-US" sz="2000" i="1">
                            <a:solidFill>
                              <a:schemeClr val="tx1"/>
                            </a:solidFill>
                            <a:latin typeface="Cambria Math" panose="02040503050406030204" pitchFamily="18" charset="0"/>
                          </a:rPr>
                          <m:t>𝑗</m:t>
                        </m:r>
                      </m:sub>
                    </m:sSub>
                  </m:oMath>
                </a14:m>
                <a:endParaRPr lang="en-US" sz="2000" dirty="0"/>
              </a:p>
              <a:p>
                <a:pPr marL="34290" indent="0">
                  <a:buNone/>
                </a:pPr>
                <a:endParaRPr lang="en-US" sz="2000" dirty="0"/>
              </a:p>
              <a:p>
                <a:pPr marL="34290" indent="0">
                  <a:buNone/>
                </a:pPr>
                <a:r>
                  <a:rPr lang="en-US" sz="2000" dirty="0"/>
                  <a:t>Frequency of codon </a:t>
                </a:r>
                <a14:m>
                  <m:oMath xmlns:m="http://schemas.openxmlformats.org/officeDocument/2006/math">
                    <m:r>
                      <a:rPr lang="en-US" sz="2000" i="1" smtClean="0">
                        <a:solidFill>
                          <a:schemeClr val="tx1"/>
                        </a:solidFill>
                        <a:latin typeface="Cambria Math" panose="02040503050406030204" pitchFamily="18" charset="0"/>
                      </a:rPr>
                      <m:t>𝑖</m:t>
                    </m:r>
                  </m:oMath>
                </a14:m>
                <a:r>
                  <a:rPr lang="en-US" sz="2000" dirty="0"/>
                  <a:t> in given species </a:t>
                </a:r>
                <a14:m>
                  <m:oMath xmlns:m="http://schemas.openxmlformats.org/officeDocument/2006/math">
                    <m:r>
                      <a:rPr lang="en-US" sz="2000" i="1" smtClean="0">
                        <a:solidFill>
                          <a:schemeClr val="tx1"/>
                        </a:solidFill>
                        <a:latin typeface="Cambria Math" panose="02040503050406030204" pitchFamily="18" charset="0"/>
                      </a:rPr>
                      <m:t>𝑠</m:t>
                    </m:r>
                    <m:r>
                      <a:rPr lang="en-US" sz="2000" b="0" i="1" smtClean="0">
                        <a:solidFill>
                          <a:schemeClr val="tx1"/>
                        </a:solidFill>
                        <a:latin typeface="Cambria Math" panose="02040503050406030204" pitchFamily="18" charset="0"/>
                      </a:rPr>
                      <m:t> </m:t>
                    </m:r>
                    <m:r>
                      <a:rPr lang="en-US" sz="2000" b="0" i="1" smtClean="0">
                        <a:latin typeface="Cambria Math" panose="02040503050406030204" pitchFamily="18" charset="0"/>
                      </a:rPr>
                      <m:t>:</m:t>
                    </m:r>
                  </m:oMath>
                </a14:m>
                <a:r>
                  <a:rPr lang="en-US" sz="2000" dirty="0"/>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𝑓</m:t>
                        </m:r>
                      </m:e>
                      <m:sub>
                        <m:r>
                          <a:rPr lang="en-US" sz="2000" i="1">
                            <a:solidFill>
                              <a:schemeClr val="tx1"/>
                            </a:solidFill>
                            <a:latin typeface="Cambria Math" panose="02040503050406030204" pitchFamily="18" charset="0"/>
                          </a:rPr>
                          <m:t>𝑖𝑠</m:t>
                        </m:r>
                      </m:sub>
                    </m:sSub>
                  </m:oMath>
                </a14:m>
                <a:r>
                  <a:rPr lang="en-US" sz="2000" dirty="0">
                    <a:solidFill>
                      <a:schemeClr val="tx1"/>
                    </a:solidFill>
                  </a:rPr>
                  <a:t> </a:t>
                </a:r>
                <a:endParaRPr lang="en-US" sz="2000" dirty="0">
                  <a:solidFill>
                    <a:srgbClr val="FF0000"/>
                  </a:solidFill>
                </a:endParaRPr>
              </a:p>
              <a:p>
                <a:pPr marL="34290" indent="0">
                  <a:buNone/>
                </a:pPr>
                <a:endParaRPr lang="en-US" sz="2000" dirty="0">
                  <a:solidFill>
                    <a:srgbClr val="FF0000"/>
                  </a:solidFill>
                </a:endParaRPr>
              </a:p>
              <a:p>
                <a:pPr marL="34290" indent="0">
                  <a:buNone/>
                </a:pPr>
                <a:r>
                  <a:rPr lang="en-US" sz="2000" dirty="0"/>
                  <a:t>Re-weighting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𝑓</m:t>
                        </m:r>
                      </m:e>
                      <m:sub>
                        <m:r>
                          <a:rPr lang="en-US" sz="2000" i="1">
                            <a:solidFill>
                              <a:schemeClr val="tx1"/>
                            </a:solidFill>
                            <a:latin typeface="Cambria Math" panose="02040503050406030204" pitchFamily="18" charset="0"/>
                          </a:rPr>
                          <m:t>𝑖𝑠</m:t>
                        </m:r>
                      </m:sub>
                    </m:sSub>
                  </m:oMath>
                </a14:m>
                <a:r>
                  <a:rPr lang="en-US" sz="2000" dirty="0">
                    <a:solidFill>
                      <a:schemeClr val="tx1"/>
                    </a:solidFill>
                  </a:rPr>
                  <a:t> </a:t>
                </a:r>
                <a:r>
                  <a:rPr lang="en-US" sz="2000" dirty="0"/>
                  <a:t>on the basis of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𝐹</m:t>
                        </m:r>
                      </m:e>
                      <m:sub>
                        <m:r>
                          <a:rPr lang="en-US" sz="2000" i="1">
                            <a:solidFill>
                              <a:schemeClr val="tx1"/>
                            </a:solidFill>
                            <a:latin typeface="Cambria Math" panose="02040503050406030204" pitchFamily="18" charset="0"/>
                          </a:rPr>
                          <m:t>𝑗</m:t>
                        </m:r>
                      </m:sub>
                    </m:sSub>
                  </m:oMath>
                </a14:m>
                <a:r>
                  <a:rPr lang="en-US" sz="2000" dirty="0">
                    <a:solidFill>
                      <a:schemeClr val="tx1"/>
                    </a:solidFill>
                  </a:rPr>
                  <a:t> </a:t>
                </a:r>
                <a:r>
                  <a:rPr lang="en-US" sz="2000" dirty="0"/>
                  <a:t>:</a:t>
                </a:r>
                <a:endParaRPr lang="en-US" sz="2000" dirty="0">
                  <a:solidFill>
                    <a:srgbClr val="FF0000"/>
                  </a:solidFill>
                </a:endParaRPr>
              </a:p>
              <a:p>
                <a:pPr marL="34290" indent="0">
                  <a:buNone/>
                </a:pPr>
                <a:endParaRPr lang="en-US" sz="200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𝐹</m:t>
                          </m:r>
                        </m:e>
                        <m:sub>
                          <m:r>
                            <a:rPr lang="en-US" sz="2000" i="1">
                              <a:solidFill>
                                <a:schemeClr val="tx1"/>
                              </a:solidFill>
                              <a:latin typeface="Cambria Math" panose="02040503050406030204" pitchFamily="18" charset="0"/>
                            </a:rPr>
                            <m:t>𝑗</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𝛼</m:t>
                          </m:r>
                        </m:e>
                        <m:sub>
                          <m:r>
                            <a:rPr lang="en-US" sz="2000" i="1">
                              <a:solidFill>
                                <a:schemeClr val="tx1"/>
                              </a:solidFill>
                              <a:latin typeface="Cambria Math" panose="02040503050406030204" pitchFamily="18" charset="0"/>
                            </a:rPr>
                            <m:t>𝑗𝑠</m:t>
                          </m:r>
                        </m:sub>
                      </m:sSub>
                      <m:nary>
                        <m:naryPr>
                          <m:chr m:val="∑"/>
                          <m:limLoc m:val="undOvr"/>
                          <m:ctrlPr>
                            <a:rPr lang="en-US" sz="2000" i="1">
                              <a:solidFill>
                                <a:schemeClr val="tx1"/>
                              </a:solidFill>
                              <a:latin typeface="Cambria Math" panose="02040503050406030204" pitchFamily="18" charset="0"/>
                            </a:rPr>
                          </m:ctrlPr>
                        </m:naryPr>
                        <m:sub>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=1</m:t>
                          </m:r>
                        </m:sub>
                        <m:sup>
                          <m:r>
                            <a:rPr lang="en-US" sz="2000" i="1">
                              <a:solidFill>
                                <a:schemeClr val="tx1"/>
                              </a:solidFill>
                              <a:latin typeface="Cambria Math" panose="02040503050406030204" pitchFamily="18" charset="0"/>
                            </a:rPr>
                            <m:t>𝑛</m:t>
                          </m:r>
                        </m:sup>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𝑓</m:t>
                              </m:r>
                            </m:e>
                            <m:sub>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𝑖</m:t>
                                  </m:r>
                                </m:e>
                                <m:sub>
                                  <m:r>
                                    <a:rPr lang="en-US" sz="2000" i="1">
                                      <a:solidFill>
                                        <a:schemeClr val="tx1"/>
                                      </a:solidFill>
                                      <a:latin typeface="Cambria Math" panose="02040503050406030204" pitchFamily="18" charset="0"/>
                                    </a:rPr>
                                    <m:t>𝑗𝑥</m:t>
                                  </m:r>
                                </m:sub>
                              </m:sSub>
                              <m:r>
                                <a:rPr lang="en-US" sz="2000" i="1">
                                  <a:solidFill>
                                    <a:schemeClr val="tx1"/>
                                  </a:solidFill>
                                  <a:latin typeface="Cambria Math" panose="02040503050406030204" pitchFamily="18" charset="0"/>
                                </a:rPr>
                                <m:t>𝑠</m:t>
                              </m:r>
                            </m:sub>
                          </m:sSub>
                        </m:e>
                      </m:nary>
                      <m:r>
                        <a:rPr lang="en-US" sz="2000" i="1">
                          <a:solidFill>
                            <a:schemeClr val="tx1"/>
                          </a:solidFill>
                          <a:latin typeface="Cambria Math" panose="02040503050406030204" pitchFamily="18" charset="0"/>
                        </a:rPr>
                        <m:t>=</m:t>
                      </m:r>
                      <m:nary>
                        <m:naryPr>
                          <m:chr m:val="∑"/>
                          <m:limLoc m:val="undOvr"/>
                          <m:ctrlPr>
                            <a:rPr lang="en-US" sz="2000" i="1">
                              <a:solidFill>
                                <a:schemeClr val="tx1"/>
                              </a:solidFill>
                              <a:latin typeface="Cambria Math" panose="02040503050406030204" pitchFamily="18" charset="0"/>
                            </a:rPr>
                          </m:ctrlPr>
                        </m:naryPr>
                        <m:sub>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=1</m:t>
                          </m:r>
                        </m:sub>
                        <m:sup>
                          <m:r>
                            <a:rPr lang="en-US" sz="2000" i="1">
                              <a:solidFill>
                                <a:schemeClr val="tx1"/>
                              </a:solidFill>
                              <a:latin typeface="Cambria Math" panose="02040503050406030204" pitchFamily="18" charset="0"/>
                            </a:rPr>
                            <m:t>𝑛</m:t>
                          </m:r>
                        </m:sup>
                        <m:e>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𝑓</m:t>
                              </m:r>
                            </m:e>
                            <m:sub>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𝑖</m:t>
                                  </m:r>
                                </m:e>
                                <m:sub>
                                  <m:r>
                                    <a:rPr lang="en-US" sz="2000" i="1">
                                      <a:solidFill>
                                        <a:schemeClr val="tx1"/>
                                      </a:solidFill>
                                      <a:latin typeface="Cambria Math" panose="02040503050406030204" pitchFamily="18" charset="0"/>
                                    </a:rPr>
                                    <m:t>𝑗𝑥</m:t>
                                  </m:r>
                                </m:sub>
                              </m:sSub>
                              <m:r>
                                <a:rPr lang="en-US" sz="2000" i="1">
                                  <a:solidFill>
                                    <a:schemeClr val="tx1"/>
                                  </a:solidFill>
                                  <a:latin typeface="Cambria Math" panose="02040503050406030204" pitchFamily="18" charset="0"/>
                                </a:rPr>
                                <m:t>𝑠</m:t>
                              </m:r>
                            </m:sub>
                            <m:sup>
                              <m:r>
                                <a:rPr lang="en-US" sz="2000" i="1">
                                  <a:solidFill>
                                    <a:schemeClr val="tx1"/>
                                  </a:solidFill>
                                  <a:latin typeface="Cambria Math" panose="02040503050406030204" pitchFamily="18" charset="0"/>
                                </a:rPr>
                                <m:t>′</m:t>
                              </m:r>
                            </m:sup>
                          </m:sSubSup>
                        </m:e>
                      </m:nary>
                    </m:oMath>
                  </m:oMathPara>
                </a14:m>
                <a:endParaRPr lang="en-US" sz="2000" dirty="0"/>
              </a:p>
              <a:p>
                <a:endParaRPr lang="en-US" dirty="0"/>
              </a:p>
            </p:txBody>
          </p:sp>
        </mc:Choice>
        <mc:Fallback xmlns="">
          <p:sp>
            <p:nvSpPr>
              <p:cNvPr id="4" name="TextBox 3">
                <a:extLst>
                  <a:ext uri="{FF2B5EF4-FFF2-40B4-BE49-F238E27FC236}">
                    <a16:creationId xmlns:a16="http://schemas.microsoft.com/office/drawing/2014/main" id="{EB3D7F40-4F9C-4212-B250-89F2CCCF809F}"/>
                  </a:ext>
                </a:extLst>
              </p:cNvPr>
              <p:cNvSpPr txBox="1">
                <a:spLocks noRot="1" noChangeAspect="1" noMove="1" noResize="1" noEditPoints="1" noAdjustHandles="1" noChangeArrowheads="1" noChangeShapeType="1" noTextEdit="1"/>
              </p:cNvSpPr>
              <p:nvPr/>
            </p:nvSpPr>
            <p:spPr>
              <a:xfrm>
                <a:off x="6096000" y="1497204"/>
                <a:ext cx="5601730" cy="3413178"/>
              </a:xfrm>
              <a:prstGeom prst="rect">
                <a:avLst/>
              </a:prstGeom>
              <a:blipFill>
                <a:blip r:embed="rId4"/>
                <a:stretch>
                  <a:fillRect l="-108" t="-530"/>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64A272F-956B-43C7-B478-AB659944DE2A}"/>
                  </a:ext>
                </a:extLst>
              </p:cNvPr>
              <p:cNvSpPr/>
              <p:nvPr/>
            </p:nvSpPr>
            <p:spPr>
              <a:xfrm>
                <a:off x="6096001" y="5013152"/>
                <a:ext cx="5601729" cy="1476751"/>
              </a:xfrm>
              <a:prstGeom prst="rect">
                <a:avLst/>
              </a:prstGeom>
              <a:ln w="38100">
                <a:solidFill>
                  <a:schemeClr val="tx1"/>
                </a:solidFill>
              </a:ln>
            </p:spPr>
            <p:txBody>
              <a:bodyPr wrap="square">
                <a:spAutoFit/>
              </a:bodyPr>
              <a:lstStyle/>
              <a:p>
                <a:pPr marL="34290" indent="0">
                  <a:buNone/>
                </a:pPr>
                <a14:m>
                  <m:oMathPara xmlns:m="http://schemas.openxmlformats.org/officeDocument/2006/math">
                    <m:oMathParaPr>
                      <m:jc m:val="centerGroup"/>
                    </m:oMathParaPr>
                    <m:oMath xmlns:m="http://schemas.openxmlformats.org/officeDocument/2006/math">
                      <m:r>
                        <a:rPr lang="en-US" sz="3200" i="1" smtClean="0">
                          <a:solidFill>
                            <a:srgbClr val="C00000"/>
                          </a:solidFill>
                          <a:latin typeface="Cambria Math" panose="02040503050406030204" pitchFamily="18" charset="0"/>
                        </a:rPr>
                        <m:t>𝐶𝐴𝐼𝑆</m:t>
                      </m:r>
                      <m:r>
                        <a:rPr lang="en-US" sz="3200" i="1" smtClean="0">
                          <a:solidFill>
                            <a:srgbClr val="C00000"/>
                          </a:solidFill>
                          <a:latin typeface="Cambria Math" panose="02040503050406030204" pitchFamily="18" charset="0"/>
                        </a:rPr>
                        <m:t>≡</m:t>
                      </m:r>
                      <m:nary>
                        <m:naryPr>
                          <m:chr m:val="∏"/>
                          <m:limLoc m:val="undOvr"/>
                          <m:ctrlPr>
                            <a:rPr lang="en-US" sz="3200" i="1">
                              <a:solidFill>
                                <a:srgbClr val="C00000"/>
                              </a:solidFill>
                              <a:latin typeface="Cambria Math" panose="02040503050406030204" pitchFamily="18" charset="0"/>
                            </a:rPr>
                          </m:ctrlPr>
                        </m:naryPr>
                        <m:sub>
                          <m:r>
                            <a:rPr lang="en-US" sz="3200" i="1">
                              <a:solidFill>
                                <a:srgbClr val="C00000"/>
                              </a:solidFill>
                              <a:latin typeface="Cambria Math" panose="02040503050406030204" pitchFamily="18" charset="0"/>
                            </a:rPr>
                            <m:t>𝑖</m:t>
                          </m:r>
                          <m:r>
                            <a:rPr lang="en-US" sz="3200" i="1">
                              <a:solidFill>
                                <a:srgbClr val="C00000"/>
                              </a:solidFill>
                              <a:latin typeface="Cambria Math" panose="02040503050406030204" pitchFamily="18" charset="0"/>
                            </a:rPr>
                            <m:t>=1</m:t>
                          </m:r>
                        </m:sub>
                        <m:sup>
                          <m:r>
                            <a:rPr lang="en-US" sz="3200" i="1">
                              <a:solidFill>
                                <a:srgbClr val="C00000"/>
                              </a:solidFill>
                              <a:latin typeface="Cambria Math" panose="02040503050406030204" pitchFamily="18" charset="0"/>
                            </a:rPr>
                            <m:t>64</m:t>
                          </m:r>
                        </m:sup>
                        <m:e>
                          <m:sSup>
                            <m:sSupPr>
                              <m:ctrlPr>
                                <a:rPr lang="en-US" sz="3200" i="1">
                                  <a:solidFill>
                                    <a:srgbClr val="C00000"/>
                                  </a:solidFill>
                                  <a:latin typeface="Cambria Math" panose="02040503050406030204" pitchFamily="18" charset="0"/>
                                </a:rPr>
                              </m:ctrlPr>
                            </m:sSupPr>
                            <m:e>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panose="02040503050406030204" pitchFamily="18" charset="0"/>
                                    </a:rPr>
                                    <m:t>𝑅𝑆𝐶𝑈</m:t>
                                  </m:r>
                                </m:e>
                                <m:sub>
                                  <m:r>
                                    <a:rPr lang="en-US" sz="3200" i="1">
                                      <a:solidFill>
                                        <a:srgbClr val="C00000"/>
                                      </a:solidFill>
                                      <a:latin typeface="Cambria Math" panose="02040503050406030204" pitchFamily="18" charset="0"/>
                                    </a:rPr>
                                    <m:t>𝑠𝑖</m:t>
                                  </m:r>
                                </m:sub>
                              </m:sSub>
                            </m:e>
                            <m:sup>
                              <m:sSubSup>
                                <m:sSubSupPr>
                                  <m:ctrlPr>
                                    <a:rPr lang="en-US" sz="3200" i="1" smtClean="0">
                                      <a:solidFill>
                                        <a:srgbClr val="C00000"/>
                                      </a:solidFill>
                                      <a:latin typeface="Cambria Math" panose="02040503050406030204" pitchFamily="18" charset="0"/>
                                    </a:rPr>
                                  </m:ctrlPr>
                                </m:sSubSupPr>
                                <m:e>
                                  <m:r>
                                    <a:rPr lang="en-US" sz="3200" i="1">
                                      <a:solidFill>
                                        <a:srgbClr val="C00000"/>
                                      </a:solidFill>
                                      <a:latin typeface="Cambria Math" panose="02040503050406030204" pitchFamily="18" charset="0"/>
                                    </a:rPr>
                                    <m:t>𝑓</m:t>
                                  </m:r>
                                </m:e>
                                <m:sub>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panose="02040503050406030204" pitchFamily="18" charset="0"/>
                                        </a:rPr>
                                        <m:t>𝑖</m:t>
                                      </m:r>
                                    </m:e>
                                    <m:sub>
                                      <m:r>
                                        <a:rPr lang="en-US" sz="3200" i="1">
                                          <a:solidFill>
                                            <a:srgbClr val="C00000"/>
                                          </a:solidFill>
                                          <a:latin typeface="Cambria Math" panose="02040503050406030204" pitchFamily="18" charset="0"/>
                                        </a:rPr>
                                        <m:t>𝑗𝑥</m:t>
                                      </m:r>
                                    </m:sub>
                                  </m:sSub>
                                  <m:r>
                                    <a:rPr lang="en-US" sz="3200" i="1">
                                      <a:solidFill>
                                        <a:srgbClr val="C00000"/>
                                      </a:solidFill>
                                      <a:latin typeface="Cambria Math" panose="02040503050406030204" pitchFamily="18" charset="0"/>
                                    </a:rPr>
                                    <m:t>𝑠</m:t>
                                  </m:r>
                                </m:sub>
                                <m:sup>
                                  <m:r>
                                    <a:rPr lang="en-US" sz="3200" i="1">
                                      <a:solidFill>
                                        <a:srgbClr val="C00000"/>
                                      </a:solidFill>
                                      <a:latin typeface="Cambria Math" panose="02040503050406030204" pitchFamily="18" charset="0"/>
                                    </a:rPr>
                                    <m:t>′</m:t>
                                  </m:r>
                                </m:sup>
                              </m:sSubSup>
                            </m:sup>
                          </m:sSup>
                        </m:e>
                      </m:nary>
                    </m:oMath>
                  </m:oMathPara>
                </a14:m>
                <a:endParaRPr lang="en-US" sz="3200" dirty="0"/>
              </a:p>
            </p:txBody>
          </p:sp>
        </mc:Choice>
        <mc:Fallback xmlns="">
          <p:sp>
            <p:nvSpPr>
              <p:cNvPr id="5" name="Rectangle 4">
                <a:extLst>
                  <a:ext uri="{FF2B5EF4-FFF2-40B4-BE49-F238E27FC236}">
                    <a16:creationId xmlns:a16="http://schemas.microsoft.com/office/drawing/2014/main" id="{D64A272F-956B-43C7-B478-AB659944DE2A}"/>
                  </a:ext>
                </a:extLst>
              </p:cNvPr>
              <p:cNvSpPr>
                <a:spLocks noRot="1" noChangeAspect="1" noMove="1" noResize="1" noEditPoints="1" noAdjustHandles="1" noChangeArrowheads="1" noChangeShapeType="1" noTextEdit="1"/>
              </p:cNvSpPr>
              <p:nvPr/>
            </p:nvSpPr>
            <p:spPr>
              <a:xfrm>
                <a:off x="6096001" y="5013152"/>
                <a:ext cx="5601729" cy="1476751"/>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1129102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25" y="263856"/>
            <a:ext cx="11130949" cy="1034957"/>
          </a:xfrm>
          <a:ln w="38100">
            <a:solidFill>
              <a:schemeClr val="tx1"/>
            </a:solidFill>
          </a:ln>
        </p:spPr>
        <p:txBody>
          <a:bodyPr>
            <a:noAutofit/>
          </a:bodyPr>
          <a:lstStyle/>
          <a:p>
            <a:pPr algn="ctr"/>
            <a:r>
              <a:rPr lang="en-US" sz="2800" b="1" dirty="0">
                <a:solidFill>
                  <a:schemeClr val="tx1"/>
                </a:solidFill>
                <a:latin typeface="Verdana" panose="020B0604030504040204" pitchFamily="34" charset="0"/>
                <a:ea typeface="Verdana" panose="020B0604030504040204" pitchFamily="34" charset="0"/>
              </a:rPr>
              <a:t>CAIS is comparable across species</a:t>
            </a:r>
            <a:br>
              <a:rPr lang="en-US" sz="2800" b="1" dirty="0">
                <a:solidFill>
                  <a:schemeClr val="tx1"/>
                </a:solidFill>
                <a:latin typeface="Verdana" panose="020B0604030504040204" pitchFamily="34" charset="0"/>
                <a:ea typeface="Verdana" panose="020B0604030504040204" pitchFamily="34" charset="0"/>
              </a:rPr>
            </a:br>
            <a:r>
              <a:rPr lang="en-US" sz="2800" b="1" dirty="0">
                <a:solidFill>
                  <a:schemeClr val="tx1"/>
                </a:solidFill>
                <a:latin typeface="Verdana" panose="020B0604030504040204" pitchFamily="34" charset="0"/>
                <a:ea typeface="Verdana" panose="020B0604030504040204" pitchFamily="34" charset="0"/>
              </a:rPr>
              <a:t>rather than within genomes</a:t>
            </a:r>
          </a:p>
        </p:txBody>
      </p:sp>
      <p:sp>
        <p:nvSpPr>
          <p:cNvPr id="3" name="TextBox 2">
            <a:extLst>
              <a:ext uri="{FF2B5EF4-FFF2-40B4-BE49-F238E27FC236}">
                <a16:creationId xmlns:a16="http://schemas.microsoft.com/office/drawing/2014/main" id="{76B9CF23-5094-4165-82BA-0EA05F158402}"/>
              </a:ext>
            </a:extLst>
          </p:cNvPr>
          <p:cNvSpPr txBox="1"/>
          <p:nvPr/>
        </p:nvSpPr>
        <p:spPr>
          <a:xfrm>
            <a:off x="7791120" y="4178132"/>
            <a:ext cx="749340" cy="473163"/>
          </a:xfrm>
          <a:prstGeom prst="rect">
            <a:avLst/>
          </a:prstGeom>
          <a:noFill/>
        </p:spPr>
        <p:txBody>
          <a:bodyPr wrap="square" rtlCol="0">
            <a:spAutoFit/>
          </a:bodyPr>
          <a:lstStyle/>
          <a:p>
            <a:r>
              <a:rPr lang="en-US" sz="1800" b="1" dirty="0">
                <a:solidFill>
                  <a:srgbClr val="FFFFFF"/>
                </a:solidFill>
              </a:rPr>
              <a:t>TCT</a:t>
            </a:r>
          </a:p>
        </p:txBody>
      </p:sp>
      <p:sp>
        <p:nvSpPr>
          <p:cNvPr id="9" name="TextBox 8">
            <a:extLst>
              <a:ext uri="{FF2B5EF4-FFF2-40B4-BE49-F238E27FC236}">
                <a16:creationId xmlns:a16="http://schemas.microsoft.com/office/drawing/2014/main" id="{019A3691-FE61-4104-9AF0-DA0D1827ABDA}"/>
              </a:ext>
            </a:extLst>
          </p:cNvPr>
          <p:cNvSpPr txBox="1"/>
          <p:nvPr/>
        </p:nvSpPr>
        <p:spPr>
          <a:xfrm>
            <a:off x="8967052" y="2795775"/>
            <a:ext cx="810236" cy="473163"/>
          </a:xfrm>
          <a:prstGeom prst="rect">
            <a:avLst/>
          </a:prstGeom>
          <a:noFill/>
        </p:spPr>
        <p:txBody>
          <a:bodyPr wrap="square" rtlCol="0">
            <a:spAutoFit/>
          </a:bodyPr>
          <a:lstStyle/>
          <a:p>
            <a:r>
              <a:rPr lang="en-US" sz="1800" b="1" dirty="0">
                <a:solidFill>
                  <a:srgbClr val="FFFFFF"/>
                </a:solidFill>
              </a:rPr>
              <a:t>AGT</a:t>
            </a:r>
          </a:p>
        </p:txBody>
      </p:sp>
      <p:sp>
        <p:nvSpPr>
          <p:cNvPr id="10" name="TextBox 9">
            <a:extLst>
              <a:ext uri="{FF2B5EF4-FFF2-40B4-BE49-F238E27FC236}">
                <a16:creationId xmlns:a16="http://schemas.microsoft.com/office/drawing/2014/main" id="{0F22367F-EC8A-4F2F-8C03-846710EBE6E7}"/>
              </a:ext>
            </a:extLst>
          </p:cNvPr>
          <p:cNvSpPr txBox="1"/>
          <p:nvPr/>
        </p:nvSpPr>
        <p:spPr>
          <a:xfrm>
            <a:off x="9293031" y="3973866"/>
            <a:ext cx="810236" cy="473163"/>
          </a:xfrm>
          <a:prstGeom prst="rect">
            <a:avLst/>
          </a:prstGeom>
          <a:noFill/>
        </p:spPr>
        <p:txBody>
          <a:bodyPr wrap="square" rtlCol="0">
            <a:spAutoFit/>
          </a:bodyPr>
          <a:lstStyle/>
          <a:p>
            <a:r>
              <a:rPr lang="en-US" sz="1800" b="1" dirty="0">
                <a:solidFill>
                  <a:srgbClr val="FFFFFF"/>
                </a:solidFill>
              </a:rPr>
              <a:t>TCA</a:t>
            </a:r>
          </a:p>
        </p:txBody>
      </p:sp>
      <p:sp>
        <p:nvSpPr>
          <p:cNvPr id="11" name="TextBox 10">
            <a:extLst>
              <a:ext uri="{FF2B5EF4-FFF2-40B4-BE49-F238E27FC236}">
                <a16:creationId xmlns:a16="http://schemas.microsoft.com/office/drawing/2014/main" id="{B3E3D981-572F-4286-907B-FCF8884EF951}"/>
              </a:ext>
            </a:extLst>
          </p:cNvPr>
          <p:cNvSpPr txBox="1"/>
          <p:nvPr/>
        </p:nvSpPr>
        <p:spPr>
          <a:xfrm>
            <a:off x="7963102" y="2441922"/>
            <a:ext cx="810234" cy="473163"/>
          </a:xfrm>
          <a:prstGeom prst="rect">
            <a:avLst/>
          </a:prstGeom>
          <a:noFill/>
        </p:spPr>
        <p:txBody>
          <a:bodyPr wrap="square" rtlCol="0">
            <a:spAutoFit/>
          </a:bodyPr>
          <a:lstStyle/>
          <a:p>
            <a:r>
              <a:rPr lang="en-US" sz="1800" b="1" dirty="0">
                <a:solidFill>
                  <a:srgbClr val="FFFFFF"/>
                </a:solidFill>
              </a:rPr>
              <a:t>AGC</a:t>
            </a:r>
          </a:p>
        </p:txBody>
      </p:sp>
      <p:sp>
        <p:nvSpPr>
          <p:cNvPr id="19" name="Rectangle 18">
            <a:extLst>
              <a:ext uri="{FF2B5EF4-FFF2-40B4-BE49-F238E27FC236}">
                <a16:creationId xmlns:a16="http://schemas.microsoft.com/office/drawing/2014/main" id="{B5DE4C82-3447-47F9-A433-DF44582FD896}"/>
              </a:ext>
            </a:extLst>
          </p:cNvPr>
          <p:cNvSpPr/>
          <p:nvPr/>
        </p:nvSpPr>
        <p:spPr>
          <a:xfrm>
            <a:off x="530526" y="1392692"/>
            <a:ext cx="5295508" cy="52014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DA07971-A413-479E-961D-855A24D6AE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8" t="778" r="66186"/>
          <a:stretch/>
        </p:blipFill>
        <p:spPr bwMode="auto">
          <a:xfrm>
            <a:off x="1104339" y="2557842"/>
            <a:ext cx="4097676" cy="4017613"/>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6AF6AAE7-C6A2-4A72-9D9E-5AF1A8156821}"/>
              </a:ext>
            </a:extLst>
          </p:cNvPr>
          <p:cNvSpPr/>
          <p:nvPr/>
        </p:nvSpPr>
        <p:spPr>
          <a:xfrm>
            <a:off x="534940" y="1357514"/>
            <a:ext cx="5291094" cy="1200329"/>
          </a:xfrm>
          <a:prstGeom prst="rect">
            <a:avLst/>
          </a:prstGeom>
        </p:spPr>
        <p:txBody>
          <a:bodyPr wrap="square">
            <a:spAutoFit/>
          </a:bodyPr>
          <a:lstStyle/>
          <a:p>
            <a:r>
              <a:rPr lang="en-US" sz="2400" b="1" dirty="0">
                <a:ea typeface="Verdana" panose="020B0604030504040204" pitchFamily="34" charset="0"/>
              </a:rPr>
              <a:t>CAIS shows expected relationship: </a:t>
            </a:r>
          </a:p>
          <a:p>
            <a:r>
              <a:rPr lang="en-US" sz="2400" b="1" dirty="0">
                <a:ea typeface="Verdana" panose="020B0604030504040204" pitchFamily="34" charset="0"/>
              </a:rPr>
              <a:t>more effectively selective species have smaller body size</a:t>
            </a:r>
          </a:p>
        </p:txBody>
      </p:sp>
      <p:sp>
        <p:nvSpPr>
          <p:cNvPr id="21" name="Rectangle 20">
            <a:extLst>
              <a:ext uri="{FF2B5EF4-FFF2-40B4-BE49-F238E27FC236}">
                <a16:creationId xmlns:a16="http://schemas.microsoft.com/office/drawing/2014/main" id="{285E8EC3-5007-462E-866E-7B7FDAA819A2}"/>
              </a:ext>
            </a:extLst>
          </p:cNvPr>
          <p:cNvSpPr/>
          <p:nvPr/>
        </p:nvSpPr>
        <p:spPr>
          <a:xfrm>
            <a:off x="6091776" y="1398476"/>
            <a:ext cx="5599481" cy="52014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A775226-5468-4045-A617-D612D69D30CA}"/>
              </a:ext>
            </a:extLst>
          </p:cNvPr>
          <p:cNvPicPr>
            <a:picLocks noChangeAspect="1"/>
          </p:cNvPicPr>
          <p:nvPr/>
        </p:nvPicPr>
        <p:blipFill rotWithShape="1">
          <a:blip r:embed="rId3"/>
          <a:srcRect l="33652" t="388"/>
          <a:stretch/>
        </p:blipFill>
        <p:spPr bwMode="auto">
          <a:xfrm>
            <a:off x="6185098" y="1611829"/>
            <a:ext cx="5421407" cy="2683571"/>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8B1C8DC-B01E-426E-B607-67F0A9C9B197}"/>
              </a:ext>
            </a:extLst>
          </p:cNvPr>
          <p:cNvSpPr/>
          <p:nvPr/>
        </p:nvSpPr>
        <p:spPr>
          <a:xfrm>
            <a:off x="6269850" y="4883852"/>
            <a:ext cx="5421407" cy="1200329"/>
          </a:xfrm>
          <a:prstGeom prst="rect">
            <a:avLst/>
          </a:prstGeom>
        </p:spPr>
        <p:txBody>
          <a:bodyPr wrap="square">
            <a:spAutoFit/>
          </a:bodyPr>
          <a:lstStyle/>
          <a:p>
            <a:r>
              <a:rPr lang="en-US" sz="2400" dirty="0">
                <a:ea typeface="Verdana" panose="020B0604030504040204" pitchFamily="34" charset="0"/>
              </a:rPr>
              <a:t>Other commonly used metrics of codon usage fail to capture the expected relationship </a:t>
            </a:r>
          </a:p>
        </p:txBody>
      </p:sp>
    </p:spTree>
    <p:extLst>
      <p:ext uri="{BB962C8B-B14F-4D97-AF65-F5344CB8AC3E}">
        <p14:creationId xmlns:p14="http://schemas.microsoft.com/office/powerpoint/2010/main" val="379119470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30" y="300583"/>
            <a:ext cx="11200779" cy="760907"/>
          </a:xfrm>
          <a:ln w="38100">
            <a:solidFill>
              <a:schemeClr val="tx1"/>
            </a:solidFill>
          </a:ln>
        </p:spPr>
        <p:txBody>
          <a:bodyPr>
            <a:normAutofit fontScale="90000"/>
          </a:bodyPr>
          <a:lstStyle/>
          <a:p>
            <a:pPr algn="ctr"/>
            <a:r>
              <a:rPr lang="en-US" sz="2800" b="1" dirty="0">
                <a:solidFill>
                  <a:schemeClr val="tx1"/>
                </a:solidFill>
                <a:latin typeface="Verdana" panose="020B0604030504040204" pitchFamily="34" charset="0"/>
                <a:ea typeface="Verdana" panose="020B0604030504040204" pitchFamily="34" charset="0"/>
              </a:rPr>
              <a:t>Different species have different protein domain compositions</a:t>
            </a:r>
          </a:p>
        </p:txBody>
      </p:sp>
      <p:sp>
        <p:nvSpPr>
          <p:cNvPr id="4" name="Content Placeholder 3">
            <a:extLst>
              <a:ext uri="{FF2B5EF4-FFF2-40B4-BE49-F238E27FC236}">
                <a16:creationId xmlns:a16="http://schemas.microsoft.com/office/drawing/2014/main" id="{741A0196-D6DE-4DA9-9FD3-164B418A02A6}"/>
              </a:ext>
            </a:extLst>
          </p:cNvPr>
          <p:cNvSpPr>
            <a:spLocks noGrp="1"/>
          </p:cNvSpPr>
          <p:nvPr>
            <p:ph idx="1"/>
          </p:nvPr>
        </p:nvSpPr>
        <p:spPr/>
        <p:txBody>
          <a:bodyPr>
            <a:normAutofit/>
          </a:bodyPr>
          <a:lstStyle/>
          <a:p>
            <a:pPr marL="0" indent="0">
              <a:buNone/>
            </a:pPr>
            <a:r>
              <a:rPr lang="en-US" sz="2400" dirty="0">
                <a:solidFill>
                  <a:schemeClr val="tx1"/>
                </a:solidFill>
                <a:latin typeface="Verdana" panose="020B0604030504040204" pitchFamily="34" charset="0"/>
                <a:ea typeface="Verdana" panose="020B0604030504040204" pitchFamily="34" charset="0"/>
              </a:rPr>
              <a:t>Linear model with species as fixed effect and Pfam as random effect</a:t>
            </a:r>
          </a:p>
        </p:txBody>
      </p:sp>
      <p:pic>
        <p:nvPicPr>
          <p:cNvPr id="9" name="Picture 8">
            <a:extLst>
              <a:ext uri="{FF2B5EF4-FFF2-40B4-BE49-F238E27FC236}">
                <a16:creationId xmlns:a16="http://schemas.microsoft.com/office/drawing/2014/main" id="{30F19A87-915B-4401-811C-161A6913C2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414" y="1417715"/>
            <a:ext cx="10799805" cy="4022569"/>
          </a:xfrm>
          <a:prstGeom prst="rect">
            <a:avLst/>
          </a:prstGeom>
          <a:noFill/>
          <a:ln>
            <a:noFill/>
          </a:ln>
        </p:spPr>
      </p:pic>
      <p:sp>
        <p:nvSpPr>
          <p:cNvPr id="5" name="Content Placeholder 3">
            <a:extLst>
              <a:ext uri="{FF2B5EF4-FFF2-40B4-BE49-F238E27FC236}">
                <a16:creationId xmlns:a16="http://schemas.microsoft.com/office/drawing/2014/main" id="{32E0C6AE-2022-4A4C-82D0-0469B9E55E3D}"/>
              </a:ext>
            </a:extLst>
          </p:cNvPr>
          <p:cNvSpPr txBox="1">
            <a:spLocks/>
          </p:cNvSpPr>
          <p:nvPr/>
        </p:nvSpPr>
        <p:spPr>
          <a:xfrm>
            <a:off x="1057107" y="5398354"/>
            <a:ext cx="10076417" cy="8038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ea typeface="Verdana" panose="020B0604030504040204" pitchFamily="34" charset="0"/>
              </a:rPr>
              <a:t>Linear model with species as fixed effect and  protein domains as random effect </a:t>
            </a:r>
            <a:r>
              <a:rPr lang="en-US" b="1" dirty="0">
                <a:ea typeface="Verdana" panose="020B0604030504040204" pitchFamily="34" charset="0"/>
                <a:sym typeface="Wingdings" panose="05000000000000000000" pitchFamily="2" charset="2"/>
              </a:rPr>
              <a:t> E</a:t>
            </a:r>
            <a:r>
              <a:rPr lang="en-US" b="1" dirty="0">
                <a:ea typeface="Verdana" panose="020B0604030504040204" pitchFamily="34" charset="0"/>
              </a:rPr>
              <a:t>xtract species effect on protein domain disorder</a:t>
            </a:r>
          </a:p>
        </p:txBody>
      </p:sp>
      <p:sp>
        <p:nvSpPr>
          <p:cNvPr id="6" name="Rectangle 5">
            <a:extLst>
              <a:ext uri="{FF2B5EF4-FFF2-40B4-BE49-F238E27FC236}">
                <a16:creationId xmlns:a16="http://schemas.microsoft.com/office/drawing/2014/main" id="{7294575E-9E7B-4CC4-9A07-80F0E96C03FE}"/>
              </a:ext>
            </a:extLst>
          </p:cNvPr>
          <p:cNvSpPr/>
          <p:nvPr/>
        </p:nvSpPr>
        <p:spPr>
          <a:xfrm>
            <a:off x="494930" y="1298744"/>
            <a:ext cx="11200779" cy="525867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53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30" y="300583"/>
            <a:ext cx="11200779" cy="760907"/>
          </a:xfrm>
          <a:ln w="38100">
            <a:solidFill>
              <a:schemeClr val="tx1"/>
            </a:solidFill>
          </a:ln>
        </p:spPr>
        <p:txBody>
          <a:bodyPr>
            <a:normAutofit/>
          </a:bodyPr>
          <a:lstStyle/>
          <a:p>
            <a:pPr algn="ctr"/>
            <a:r>
              <a:rPr lang="en-US" sz="2800" b="1" dirty="0">
                <a:solidFill>
                  <a:schemeClr val="tx1"/>
                </a:solidFill>
                <a:latin typeface="Verdana" panose="020B0604030504040204" pitchFamily="34" charset="0"/>
                <a:ea typeface="Verdana" panose="020B0604030504040204" pitchFamily="34" charset="0"/>
              </a:rPr>
              <a:t>Well-adapted species have higher ISD</a:t>
            </a:r>
          </a:p>
        </p:txBody>
      </p:sp>
      <p:sp>
        <p:nvSpPr>
          <p:cNvPr id="6" name="Rectangle 5">
            <a:extLst>
              <a:ext uri="{FF2B5EF4-FFF2-40B4-BE49-F238E27FC236}">
                <a16:creationId xmlns:a16="http://schemas.microsoft.com/office/drawing/2014/main" id="{7294575E-9E7B-4CC4-9A07-80F0E96C03FE}"/>
              </a:ext>
            </a:extLst>
          </p:cNvPr>
          <p:cNvSpPr/>
          <p:nvPr/>
        </p:nvSpPr>
        <p:spPr>
          <a:xfrm>
            <a:off x="494931" y="1298744"/>
            <a:ext cx="6170912" cy="525867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DD9D524-BD8C-490A-8D89-037962FC593A}"/>
              </a:ext>
            </a:extLst>
          </p:cNvPr>
          <p:cNvPicPr>
            <a:picLocks noChangeAspect="1"/>
          </p:cNvPicPr>
          <p:nvPr/>
        </p:nvPicPr>
        <p:blipFill rotWithShape="1">
          <a:blip r:embed="rId3">
            <a:extLst>
              <a:ext uri="{28A0092B-C50C-407E-A947-70E740481C1C}">
                <a14:useLocalDpi xmlns:a14="http://schemas.microsoft.com/office/drawing/2010/main" val="0"/>
              </a:ext>
            </a:extLst>
          </a:blip>
          <a:srcRect l="50098"/>
          <a:stretch/>
        </p:blipFill>
        <p:spPr bwMode="auto">
          <a:xfrm>
            <a:off x="561191" y="1335579"/>
            <a:ext cx="6038391" cy="5189140"/>
          </a:xfrm>
          <a:prstGeom prst="rect">
            <a:avLst/>
          </a:prstGeom>
          <a:noFill/>
          <a:ln>
            <a:noFill/>
          </a:ln>
        </p:spPr>
      </p:pic>
      <p:sp>
        <p:nvSpPr>
          <p:cNvPr id="8" name="Rectangle 7">
            <a:extLst>
              <a:ext uri="{FF2B5EF4-FFF2-40B4-BE49-F238E27FC236}">
                <a16:creationId xmlns:a16="http://schemas.microsoft.com/office/drawing/2014/main" id="{82443CC0-6085-4F3B-9B08-FFA5C63BE852}"/>
              </a:ext>
            </a:extLst>
          </p:cNvPr>
          <p:cNvSpPr/>
          <p:nvPr/>
        </p:nvSpPr>
        <p:spPr>
          <a:xfrm>
            <a:off x="6951429" y="2898732"/>
            <a:ext cx="4744280" cy="1569660"/>
          </a:xfrm>
          <a:prstGeom prst="rect">
            <a:avLst/>
          </a:prstGeom>
        </p:spPr>
        <p:txBody>
          <a:bodyPr wrap="square">
            <a:spAutoFit/>
          </a:bodyPr>
          <a:lstStyle/>
          <a:p>
            <a:r>
              <a:rPr lang="en-US" sz="2400" dirty="0">
                <a:ea typeface="Verdana" panose="020B0604030504040204" pitchFamily="34" charset="0"/>
              </a:rPr>
              <a:t>Additional results available in preprint Weibel et. al, 2020 (</a:t>
            </a:r>
            <a:r>
              <a:rPr lang="en-US" sz="2400" dirty="0" err="1">
                <a:ea typeface="Verdana" panose="020B0604030504040204" pitchFamily="34" charset="0"/>
              </a:rPr>
              <a:t>bioRxiv</a:t>
            </a:r>
            <a:r>
              <a:rPr lang="en-US" sz="2400" dirty="0">
                <a:ea typeface="Verdana" panose="020B0604030504040204" pitchFamily="34" charset="0"/>
              </a:rPr>
              <a:t>) </a:t>
            </a:r>
            <a:r>
              <a:rPr lang="en-US" sz="2400" dirty="0">
                <a:hlinkClick r:id="rId4"/>
              </a:rPr>
              <a:t>https://doi.org/10.1101/2020.10.15.341313</a:t>
            </a:r>
            <a:endParaRPr lang="en-US" sz="2400" dirty="0"/>
          </a:p>
        </p:txBody>
      </p:sp>
      <p:sp>
        <p:nvSpPr>
          <p:cNvPr id="14" name="Rectangle 13">
            <a:extLst>
              <a:ext uri="{FF2B5EF4-FFF2-40B4-BE49-F238E27FC236}">
                <a16:creationId xmlns:a16="http://schemas.microsoft.com/office/drawing/2014/main" id="{ACB91CCE-4872-4B8D-B512-411CF8BC431D}"/>
              </a:ext>
            </a:extLst>
          </p:cNvPr>
          <p:cNvSpPr/>
          <p:nvPr/>
        </p:nvSpPr>
        <p:spPr>
          <a:xfrm>
            <a:off x="6885168" y="2646594"/>
            <a:ext cx="4810541" cy="20739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62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44899" y="340565"/>
            <a:ext cx="4656667" cy="1103313"/>
          </a:xfrm>
          <a:ln w="38100">
            <a:solidFill>
              <a:schemeClr val="tx1"/>
            </a:solidFill>
          </a:ln>
        </p:spPr>
        <p:txBody>
          <a:bodyPr>
            <a:normAutofit/>
          </a:bodyPr>
          <a:lstStyle/>
          <a:p>
            <a:pPr algn="ctr"/>
            <a:r>
              <a:rPr lang="en-US" sz="3200" b="1" dirty="0">
                <a:solidFill>
                  <a:schemeClr val="tx1"/>
                </a:solidFill>
                <a:latin typeface="Verdana" panose="020B0604030504040204" pitchFamily="34" charset="0"/>
                <a:ea typeface="Verdana" panose="020B0604030504040204" pitchFamily="34" charset="0"/>
              </a:rPr>
              <a:t>Acknowledgments</a:t>
            </a:r>
          </a:p>
        </p:txBody>
      </p:sp>
      <p:pic>
        <p:nvPicPr>
          <p:cNvPr id="2052" name="Picture 4" descr="Image result for Beckman Foundation logo">
            <a:extLst>
              <a:ext uri="{FF2B5EF4-FFF2-40B4-BE49-F238E27FC236}">
                <a16:creationId xmlns:a16="http://schemas.microsoft.com/office/drawing/2014/main" id="{586E4DDB-2C04-43AF-8DB5-19818866F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04" b="21412"/>
          <a:stretch/>
        </p:blipFill>
        <p:spPr bwMode="auto">
          <a:xfrm>
            <a:off x="1206110" y="5314059"/>
            <a:ext cx="2006228" cy="11191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empleton foundation">
            <a:extLst>
              <a:ext uri="{FF2B5EF4-FFF2-40B4-BE49-F238E27FC236}">
                <a16:creationId xmlns:a16="http://schemas.microsoft.com/office/drawing/2014/main" id="{A3BD7E11-584F-400B-8E23-90BD95313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898" y="5445981"/>
            <a:ext cx="2673331" cy="831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A logo">
            <a:extLst>
              <a:ext uri="{FF2B5EF4-FFF2-40B4-BE49-F238E27FC236}">
                <a16:creationId xmlns:a16="http://schemas.microsoft.com/office/drawing/2014/main" id="{2082AFEE-5ECD-440B-A557-B1D6F0F17E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0281" y="5470041"/>
            <a:ext cx="878534" cy="80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ing.png">
            <a:extLst>
              <a:ext uri="{FF2B5EF4-FFF2-40B4-BE49-F238E27FC236}">
                <a16:creationId xmlns:a16="http://schemas.microsoft.com/office/drawing/2014/main" id="{A1912ED8-8941-471B-A499-97AA9E47A9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3212338" y="5506043"/>
            <a:ext cx="2377943" cy="8033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 masel">
            <a:extLst>
              <a:ext uri="{FF2B5EF4-FFF2-40B4-BE49-F238E27FC236}">
                <a16:creationId xmlns:a16="http://schemas.microsoft.com/office/drawing/2014/main" id="{72A18033-A7C2-4D96-85DF-4B261E4F12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0888" y="1986795"/>
            <a:ext cx="1608597" cy="218309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8DF11F1-A78F-4508-ABA1-282122A98F26}"/>
              </a:ext>
            </a:extLst>
          </p:cNvPr>
          <p:cNvPicPr>
            <a:picLocks noChangeAspect="1"/>
          </p:cNvPicPr>
          <p:nvPr/>
        </p:nvPicPr>
        <p:blipFill rotWithShape="1">
          <a:blip r:embed="rId8"/>
          <a:srcRect l="7310" b="11625"/>
          <a:stretch/>
        </p:blipFill>
        <p:spPr>
          <a:xfrm>
            <a:off x="4045082" y="1961226"/>
            <a:ext cx="1751150" cy="2208664"/>
          </a:xfrm>
          <a:prstGeom prst="rect">
            <a:avLst/>
          </a:prstGeom>
          <a:ln w="88900" cap="sq" cmpd="thickThin">
            <a:solidFill>
              <a:srgbClr val="000000"/>
            </a:solidFill>
            <a:prstDash val="solid"/>
            <a:miter lim="800000"/>
          </a:ln>
          <a:effectLst>
            <a:innerShdw blurRad="76200">
              <a:srgbClr val="000000"/>
            </a:innerShdw>
          </a:effectLst>
        </p:spPr>
      </p:pic>
      <p:pic>
        <p:nvPicPr>
          <p:cNvPr id="1036" name="Picture 12" descr="http://www.eebweb.arizona.edu/faculty/masel/wp-content/uploads/MidwesternPhoto.jpg">
            <a:extLst>
              <a:ext uri="{FF2B5EF4-FFF2-40B4-BE49-F238E27FC236}">
                <a16:creationId xmlns:a16="http://schemas.microsoft.com/office/drawing/2014/main" id="{80D420BB-65CB-4310-A946-6E28E4C0EE9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497" t="19601" r="11210" b="19868"/>
          <a:stretch/>
        </p:blipFill>
        <p:spPr bwMode="auto">
          <a:xfrm>
            <a:off x="6331831" y="1961227"/>
            <a:ext cx="1704216" cy="22086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8" name="Picture 14" descr="Paul Nelson">
            <a:extLst>
              <a:ext uri="{FF2B5EF4-FFF2-40B4-BE49-F238E27FC236}">
                <a16:creationId xmlns:a16="http://schemas.microsoft.com/office/drawing/2014/main" id="{CA5CC89D-E3C7-4CAC-B34F-4CDB200A981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168" b="5244"/>
          <a:stretch/>
        </p:blipFill>
        <p:spPr bwMode="auto">
          <a:xfrm>
            <a:off x="8571646" y="1940926"/>
            <a:ext cx="1704216" cy="22492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0FB176-B8EC-4CDA-A62D-15896D760B0F}"/>
              </a:ext>
            </a:extLst>
          </p:cNvPr>
          <p:cNvSpPr txBox="1"/>
          <p:nvPr/>
        </p:nvSpPr>
        <p:spPr>
          <a:xfrm>
            <a:off x="2121276" y="4498147"/>
            <a:ext cx="1608597" cy="377073"/>
          </a:xfrm>
          <a:prstGeom prst="rect">
            <a:avLst/>
          </a:prstGeom>
          <a:noFill/>
        </p:spPr>
        <p:txBody>
          <a:bodyPr wrap="square" rtlCol="0">
            <a:spAutoFit/>
          </a:bodyPr>
          <a:lstStyle/>
          <a:p>
            <a:r>
              <a:rPr lang="en-US" sz="1800" dirty="0"/>
              <a:t>Joanna </a:t>
            </a:r>
            <a:r>
              <a:rPr lang="en-US" sz="1800" dirty="0" err="1"/>
              <a:t>Masel</a:t>
            </a:r>
            <a:endParaRPr lang="en-US" sz="1800" dirty="0"/>
          </a:p>
        </p:txBody>
      </p:sp>
      <p:sp>
        <p:nvSpPr>
          <p:cNvPr id="12" name="TextBox 11">
            <a:extLst>
              <a:ext uri="{FF2B5EF4-FFF2-40B4-BE49-F238E27FC236}">
                <a16:creationId xmlns:a16="http://schemas.microsoft.com/office/drawing/2014/main" id="{CEABD440-3E59-4ECC-A5A3-018EDAF3BAAE}"/>
              </a:ext>
            </a:extLst>
          </p:cNvPr>
          <p:cNvSpPr txBox="1"/>
          <p:nvPr/>
        </p:nvSpPr>
        <p:spPr>
          <a:xfrm>
            <a:off x="4116359" y="4480973"/>
            <a:ext cx="1608597" cy="377073"/>
          </a:xfrm>
          <a:prstGeom prst="rect">
            <a:avLst/>
          </a:prstGeom>
          <a:noFill/>
        </p:spPr>
        <p:txBody>
          <a:bodyPr wrap="square" rtlCol="0">
            <a:spAutoFit/>
          </a:bodyPr>
          <a:lstStyle/>
          <a:p>
            <a:r>
              <a:rPr lang="en-US" sz="1800" dirty="0"/>
              <a:t>Jennifer James</a:t>
            </a:r>
          </a:p>
        </p:txBody>
      </p:sp>
      <p:sp>
        <p:nvSpPr>
          <p:cNvPr id="13" name="TextBox 12">
            <a:extLst>
              <a:ext uri="{FF2B5EF4-FFF2-40B4-BE49-F238E27FC236}">
                <a16:creationId xmlns:a16="http://schemas.microsoft.com/office/drawing/2014/main" id="{C6609562-72A8-4CB7-9DF6-B8BF27796DAB}"/>
              </a:ext>
            </a:extLst>
          </p:cNvPr>
          <p:cNvSpPr txBox="1"/>
          <p:nvPr/>
        </p:nvSpPr>
        <p:spPr>
          <a:xfrm>
            <a:off x="6473233" y="4484521"/>
            <a:ext cx="1608597" cy="377073"/>
          </a:xfrm>
          <a:prstGeom prst="rect">
            <a:avLst/>
          </a:prstGeom>
          <a:noFill/>
        </p:spPr>
        <p:txBody>
          <a:bodyPr wrap="square" rtlCol="0">
            <a:spAutoFit/>
          </a:bodyPr>
          <a:lstStyle/>
          <a:p>
            <a:r>
              <a:rPr lang="en-US" sz="1800" dirty="0"/>
              <a:t>Luke Kosinski</a:t>
            </a:r>
          </a:p>
        </p:txBody>
      </p:sp>
      <p:sp>
        <p:nvSpPr>
          <p:cNvPr id="14" name="TextBox 13">
            <a:extLst>
              <a:ext uri="{FF2B5EF4-FFF2-40B4-BE49-F238E27FC236}">
                <a16:creationId xmlns:a16="http://schemas.microsoft.com/office/drawing/2014/main" id="{195962EB-BD0C-4176-A526-72E98724FA1D}"/>
              </a:ext>
            </a:extLst>
          </p:cNvPr>
          <p:cNvSpPr txBox="1"/>
          <p:nvPr/>
        </p:nvSpPr>
        <p:spPr>
          <a:xfrm>
            <a:off x="8688704" y="4484521"/>
            <a:ext cx="1608597" cy="377073"/>
          </a:xfrm>
          <a:prstGeom prst="rect">
            <a:avLst/>
          </a:prstGeom>
          <a:noFill/>
        </p:spPr>
        <p:txBody>
          <a:bodyPr wrap="square" rtlCol="0">
            <a:spAutoFit/>
          </a:bodyPr>
          <a:lstStyle/>
          <a:p>
            <a:r>
              <a:rPr lang="en-US" sz="1800" dirty="0"/>
              <a:t>Paul Nelson</a:t>
            </a:r>
          </a:p>
        </p:txBody>
      </p:sp>
      <p:pic>
        <p:nvPicPr>
          <p:cNvPr id="15" name="Picture 6" descr="References Motivation Example: Case of 2 Pivots Motivation Experimental  Results Test Setup">
            <a:extLst>
              <a:ext uri="{FF2B5EF4-FFF2-40B4-BE49-F238E27FC236}">
                <a16:creationId xmlns:a16="http://schemas.microsoft.com/office/drawing/2014/main" id="{B31BF1DB-FF9F-482B-9A85-6ED29B3907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3076" y="5314059"/>
            <a:ext cx="1125658" cy="9588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Arizona Space Grant Consortium Logo Repository | Arizona Space Grant  Consortium">
            <a:extLst>
              <a:ext uri="{FF2B5EF4-FFF2-40B4-BE49-F238E27FC236}">
                <a16:creationId xmlns:a16="http://schemas.microsoft.com/office/drawing/2014/main" id="{44055EBD-2ADB-459E-83FE-606BBFDB3C5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21582" y="5190259"/>
            <a:ext cx="722042" cy="111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3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1175</Words>
  <Application>Microsoft Office PowerPoint</Application>
  <PresentationFormat>Widescreen</PresentationFormat>
  <Paragraphs>119</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 Math</vt:lpstr>
      <vt:lpstr>Verdana</vt:lpstr>
      <vt:lpstr>Office Theme</vt:lpstr>
      <vt:lpstr>Office Theme</vt:lpstr>
      <vt:lpstr>More adapted species have higher disorder  in vertebrate protein domains </vt:lpstr>
      <vt:lpstr> Proteins have a range of conformational freedom</vt:lpstr>
      <vt:lpstr>PowerPoint Presentation</vt:lpstr>
      <vt:lpstr>How do we measure selection? Effectiveness of selection is reflected in codon usage</vt:lpstr>
      <vt:lpstr>We came up with a new metric:  Codon Adaptation Index of Species (CAIS)</vt:lpstr>
      <vt:lpstr>CAIS is comparable across species rather than within genomes</vt:lpstr>
      <vt:lpstr>Different species have different protein domain compositions</vt:lpstr>
      <vt:lpstr>Well-adapted species have higher ISD</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adapted species have higher disorder  in vertebrate protein domains </dc:title>
  <dc:creator>Weibel, Catherine - (caw5)</dc:creator>
  <cp:lastModifiedBy>Weibel, Catherine - (caw5)</cp:lastModifiedBy>
  <cp:revision>11</cp:revision>
  <dcterms:created xsi:type="dcterms:W3CDTF">2021-03-30T20:34:44Z</dcterms:created>
  <dcterms:modified xsi:type="dcterms:W3CDTF">2021-04-02T21:44:28Z</dcterms:modified>
</cp:coreProperties>
</file>